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12" r:id="rId5"/>
  </p:sldMasterIdLst>
  <p:notesMasterIdLst>
    <p:notesMasterId r:id="rId26"/>
  </p:notesMasterIdLst>
  <p:handoutMasterIdLst>
    <p:handoutMasterId r:id="rId27"/>
  </p:handoutMasterIdLst>
  <p:sldIdLst>
    <p:sldId id="310" r:id="rId6"/>
    <p:sldId id="305" r:id="rId7"/>
    <p:sldId id="338" r:id="rId8"/>
    <p:sldId id="274" r:id="rId9"/>
    <p:sldId id="302" r:id="rId10"/>
    <p:sldId id="309" r:id="rId11"/>
    <p:sldId id="311" r:id="rId12"/>
    <p:sldId id="312" r:id="rId13"/>
    <p:sldId id="337" r:id="rId14"/>
    <p:sldId id="315" r:id="rId15"/>
    <p:sldId id="314" r:id="rId16"/>
    <p:sldId id="316" r:id="rId17"/>
    <p:sldId id="317" r:id="rId18"/>
    <p:sldId id="318" r:id="rId19"/>
    <p:sldId id="320" r:id="rId20"/>
    <p:sldId id="322" r:id="rId21"/>
    <p:sldId id="321" r:id="rId22"/>
    <p:sldId id="319" r:id="rId23"/>
    <p:sldId id="339"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3B554"/>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6"/>
  </p:normalViewPr>
  <p:slideViewPr>
    <p:cSldViewPr snapToGrid="0">
      <p:cViewPr varScale="1">
        <p:scale>
          <a:sx n="115" d="100"/>
          <a:sy n="115" d="100"/>
        </p:scale>
        <p:origin x="372" y="1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50"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_____________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9948530232682262"/>
          <c:y val="1.2990229858110582E-2"/>
          <c:w val="0.34999848053518823"/>
          <c:h val="0.88677139021913676"/>
        </c:manualLayout>
      </c:layout>
      <c:doughnutChart>
        <c:varyColors val="1"/>
        <c:ser>
          <c:idx val="0"/>
          <c:order val="0"/>
          <c:tx>
            <c:strRef>
              <c:f>Φύλλο1!$B$1</c:f>
              <c:strCache>
                <c:ptCount val="1"/>
                <c:pt idx="0">
                  <c:v>Στήλη1</c:v>
                </c:pt>
              </c:strCache>
            </c:strRef>
          </c:tx>
          <c:explosion val="3"/>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Φύλλο1!$A$2:$A$6</c:f>
              <c:strCache>
                <c:ptCount val="5"/>
                <c:pt idx="0">
                  <c:v>Reliability</c:v>
                </c:pt>
                <c:pt idx="1">
                  <c:v>Innovation</c:v>
                </c:pt>
                <c:pt idx="2">
                  <c:v>Safety</c:v>
                </c:pt>
                <c:pt idx="3">
                  <c:v>Service</c:v>
                </c:pt>
                <c:pt idx="4">
                  <c:v>Sustainability</c:v>
                </c:pt>
              </c:strCache>
            </c:strRef>
          </c:cat>
          <c:val>
            <c:numRef>
              <c:f>Φύλλο1!$B$2:$B$6</c:f>
              <c:numCache>
                <c:formatCode>General</c:formatCode>
                <c:ptCount val="5"/>
                <c:pt idx="0">
                  <c:v>20</c:v>
                </c:pt>
                <c:pt idx="1">
                  <c:v>20</c:v>
                </c:pt>
                <c:pt idx="2">
                  <c:v>20</c:v>
                </c:pt>
                <c:pt idx="3">
                  <c:v>20</c:v>
                </c:pt>
                <c:pt idx="4">
                  <c:v>20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44305284324593214"/>
          <c:y val="0.93252859855134462"/>
          <c:w val="0.55554588292827523"/>
          <c:h val="6.05282896211293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legend>
    <c:plotVisOnly val="1"/>
    <c:dispBlanksAs val="gap"/>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3/1/2025</a:t>
            </a:fld>
            <a:endParaRPr lang="en-US" dirty="0"/>
          </a:p>
        </p:txBody>
      </p:sp>
      <p:sp>
        <p:nvSpPr>
          <p:cNvPr id="4" name="Footer Placeholder 3">
            <a:extLst>
              <a:ext uri="{FF2B5EF4-FFF2-40B4-BE49-F238E27FC236}">
                <a16:creationId xmlns:a16="http://schemas.microsoft.com/office/drawing/2014/main" xmlns=""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7D3E5B-4BED-B24C-9674-6B6454D04561}"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35009121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xmlns=""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xmlns=""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xmlns=""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xmlns=""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xmlns=""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xmlns=""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xmlns=""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xmlns=""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xmlns=""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xmlns=""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xmlns=""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xmlns=""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l-GR" smtClean="0"/>
              <a:t>Στυλ κύριου τίτλου</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Στυλ κύριου υπότιτλου</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smtClean="0"/>
              <a:t>Presentation Title</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85589898"/>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39594617"/>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13165757"/>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45872734"/>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07916312"/>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66722466"/>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xmlns=""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xmlns=""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xmlns=""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952728251"/>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l-GR" smtClean="0"/>
              <a:t>Στυλ κύριου τίτλου</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86625354"/>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11819286"/>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203C35DA-B9F6-4735-A0E4-930A198B92A4}" type="datetimeFigureOut">
              <a:rPr lang="el-GR" smtClean="0"/>
              <a:t>1/3/2025</a:t>
            </a:fld>
            <a:endParaRPr lang="el-GR"/>
          </a:p>
        </p:txBody>
      </p:sp>
      <p:sp>
        <p:nvSpPr>
          <p:cNvPr id="6" name="Footer Placeholder 5"/>
          <p:cNvSpPr>
            <a:spLocks noGrp="1"/>
          </p:cNvSpPr>
          <p:nvPr>
            <p:ph type="ftr" sz="quarter" idx="11"/>
          </p:nvPr>
        </p:nvSpPr>
        <p:spPr/>
        <p:txBody>
          <a:bodyPr/>
          <a:lstStyle/>
          <a:p>
            <a:r>
              <a:rPr lang="en-US" smtClean="0"/>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7081998"/>
      </p:ext>
    </p:extLst>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l-GR" smtClean="0"/>
              <a:t>Στυλ κύριου τίτλου</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1/3/2025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384505587"/>
      </p:ext>
    </p:extLst>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Εισαγωγικά με λεζάντ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l-GR" smtClean="0"/>
              <a:t>Στυλ κύριου τίτλου</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1/3/2025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629165491"/>
      </p:ext>
    </p:extLst>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Κάρτα ονόματος">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203C35DA-B9F6-4735-A0E4-930A198B92A4}" type="datetimeFigureOut">
              <a:rPr lang="el-GR" smtClean="0"/>
              <a:t>1/3/2025</a:t>
            </a:fld>
            <a:endParaRPr lang="el-GR"/>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749726600"/>
      </p:ext>
    </p:extLst>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03C35DA-B9F6-4735-A0E4-930A198B92A4}" type="datetimeFigureOut">
              <a:rPr lang="el-GR" smtClean="0"/>
              <a:t>1/3/2025</a:t>
            </a:fld>
            <a:endParaRPr lang="el-GR"/>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54942914"/>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l-GR" smtClean="0"/>
              <a:t>Στυλ κύριου τίτλου</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03C35DA-B9F6-4735-A0E4-930A198B92A4}" type="datetimeFigureOut">
              <a:rPr lang="el-GR" smtClean="0"/>
              <a:t>1/3/2025</a:t>
            </a:fld>
            <a:endParaRPr lang="el-GR"/>
          </a:p>
        </p:txBody>
      </p:sp>
      <p:sp>
        <p:nvSpPr>
          <p:cNvPr id="8" name="Footer Placeholder 7"/>
          <p:cNvSpPr>
            <a:spLocks noGrp="1"/>
          </p:cNvSpPr>
          <p:nvPr>
            <p:ph type="ftr" sz="quarter" idx="11"/>
          </p:nvPr>
        </p:nvSpPr>
        <p:spPr/>
        <p:txBody>
          <a:bodyPr/>
          <a:lstStyle/>
          <a:p>
            <a:r>
              <a:rPr lang="en-US" smtClean="0"/>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8693562"/>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675002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xmlns=""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xmlns=""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Oval 6">
            <a:extLst>
              <a:ext uri="{FF2B5EF4-FFF2-40B4-BE49-F238E27FC236}">
                <a16:creationId xmlns:a16="http://schemas.microsoft.com/office/drawing/2014/main" xmlns=""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9423636"/>
      </p:ext>
    </p:extLst>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xmlns=""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xmlns=""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xmlns=""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6841144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xmlns=""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xmlns=""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xmlns=""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xmlns=""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87851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xmlns=""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xmlns=""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xmlns=""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xmlns=""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1767598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xmlns=""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xmlns=""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xmlns=""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xmlns=""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xmlns=""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96016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xmlns=""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xmlns=""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90247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16979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86084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xmlns=""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18" name="Picture Placeholder 17">
            <a:extLst>
              <a:ext uri="{FF2B5EF4-FFF2-40B4-BE49-F238E27FC236}">
                <a16:creationId xmlns:a16="http://schemas.microsoft.com/office/drawing/2014/main" xmlns=""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xmlns=""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1562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xmlns=""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xmlns=""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xmlns=""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endParaRPr lang="en-US" dirty="0"/>
          </a:p>
        </p:txBody>
      </p:sp>
      <p:sp>
        <p:nvSpPr>
          <p:cNvPr id="3" name="Footer Placeholder 2">
            <a:extLst>
              <a:ext uri="{FF2B5EF4-FFF2-40B4-BE49-F238E27FC236}">
                <a16:creationId xmlns:a16="http://schemas.microsoft.com/office/drawing/2014/main" xmlns=""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xmlns=""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xmlns=""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xmlns=""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xmlns=""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2" name="Rectangle 1">
            <a:extLst>
              <a:ext uri="{FF2B5EF4-FFF2-40B4-BE49-F238E27FC236}">
                <a16:creationId xmlns:a16="http://schemas.microsoft.com/office/drawing/2014/main" xmlns=""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xmlns="" id="{AB86DE8E-78DF-CA66-5AED-C7FF0CCF03CD}"/>
              </a:ext>
              <a:ext uri="{C183D7F6-B498-43B3-948B-1728B52AA6E4}">
                <adec:decorative xmlns:adec="http://schemas.microsoft.com/office/drawing/2017/decorative" xmlns=""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xmlns=""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xmlns=""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xmlns=""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xmlns=""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xmlns=""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xmlns=""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xmlns=""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endParaRPr lang="en-US" dirty="0"/>
          </a:p>
        </p:txBody>
      </p:sp>
      <p:sp>
        <p:nvSpPr>
          <p:cNvPr id="5" name="Content Placeholder 3">
            <a:extLst>
              <a:ext uri="{FF2B5EF4-FFF2-40B4-BE49-F238E27FC236}">
                <a16:creationId xmlns:a16="http://schemas.microsoft.com/office/drawing/2014/main" xmlns=""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xmlns=""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xmlns=""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6" name="Content Placeholder 3">
            <a:extLst>
              <a:ext uri="{FF2B5EF4-FFF2-40B4-BE49-F238E27FC236}">
                <a16:creationId xmlns:a16="http://schemas.microsoft.com/office/drawing/2014/main" xmlns=""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xmlns=""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xmlns=""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xmlns=""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xmlns=""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7">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l-GR" smtClean="0"/>
              <a:t>Στυλ κύριου τίτλου</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smtClean="0"/>
              <a:t>Presentation Title</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3/1/2025</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9A01C0A-2BB6-49E7-91A3-DCB9F9F59583}" type="slidenum">
              <a:rPr lang="en-US" smtClean="0"/>
              <a:pPr/>
              <a:t>‹#›</a:t>
            </a:fld>
            <a:endParaRPr lang="en-US" dirty="0"/>
          </a:p>
        </p:txBody>
      </p:sp>
      <p:sp>
        <p:nvSpPr>
          <p:cNvPr id="22" name="Rectangle 3">
            <a:extLst>
              <a:ext uri="{FF2B5EF4-FFF2-40B4-BE49-F238E27FC236}">
                <a16:creationId xmlns:a16="http://schemas.microsoft.com/office/drawing/2014/main" xmlns=""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002493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3" r:id="rId20"/>
    <p:sldLayoutId id="2147483834" r:id="rId21"/>
    <p:sldLayoutId id="2147483837" r:id="rId22"/>
    <p:sldLayoutId id="2147483838" r:id="rId23"/>
    <p:sldLayoutId id="2147483840" r:id="rId24"/>
    <p:sldLayoutId id="2147483841" r:id="rId25"/>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orient="horz" pos="1152" userDrawn="1">
          <p15:clr>
            <a:srgbClr val="547EBF"/>
          </p15:clr>
        </p15:guide>
        <p15:guide id="3" pos="7440" userDrawn="1">
          <p15:clr>
            <a:srgbClr val="547EBF"/>
          </p15:clr>
        </p15:guide>
        <p15:guide id="4" orient="horz" pos="4080" userDrawn="1">
          <p15:clr>
            <a:srgbClr val="547EBF"/>
          </p15:clr>
        </p15:guide>
        <p15:guide id="5" userDrawn="1">
          <p15:clr>
            <a:srgbClr val="547EBF"/>
          </p15:clr>
        </p15:guide>
        <p15:guide id="6" pos="7680" userDrawn="1">
          <p15:clr>
            <a:srgbClr val="547EBF"/>
          </p15:clr>
        </p15:guide>
        <p15:guide id="7" pos="528" userDrawn="1">
          <p15:clr>
            <a:srgbClr val="547EBF"/>
          </p15:clr>
        </p15:guide>
        <p15:guide id="8" pos="6912" userDrawn="1">
          <p15:clr>
            <a:srgbClr val="547EBF"/>
          </p15:clr>
        </p15:guide>
        <p15:guide id="9" orient="horz" pos="240" userDrawn="1">
          <p15:clr>
            <a:srgbClr val="547EBF"/>
          </p15:clr>
        </p15:guide>
        <p15:guide id="10"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104000"/>
                <a:satMod val="128000"/>
                <a:lumMod val="104000"/>
              </a:schemeClr>
            </a:gs>
            <a:gs pos="100000">
              <a:schemeClr val="bg2">
                <a:lumMod val="50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C5300-AC43-F396-6E83-73A31578C20E}"/>
              </a:ext>
            </a:extLst>
          </p:cNvPr>
          <p:cNvSpPr>
            <a:spLocks noGrp="1"/>
          </p:cNvSpPr>
          <p:nvPr>
            <p:ph type="ctrTitle"/>
          </p:nvPr>
        </p:nvSpPr>
        <p:spPr>
          <a:xfrm>
            <a:off x="453525" y="341746"/>
            <a:ext cx="5753311" cy="968414"/>
          </a:xfrm>
        </p:spPr>
        <p:txBody>
          <a:bodyPr/>
          <a:lstStyle/>
          <a:p>
            <a:r>
              <a:rPr lang="en-US" sz="4000" b="1" dirty="0" smtClean="0">
                <a:solidFill>
                  <a:schemeClr val="tx1">
                    <a:lumMod val="50000"/>
                    <a:lumOff val="50000"/>
                  </a:schemeClr>
                </a:solidFill>
              </a:rPr>
              <a:t>G</a:t>
            </a:r>
            <a:r>
              <a:rPr lang="el-GR" sz="4000" b="1" dirty="0" smtClean="0">
                <a:solidFill>
                  <a:schemeClr val="tx1">
                    <a:lumMod val="50000"/>
                    <a:lumOff val="50000"/>
                  </a:schemeClr>
                </a:solidFill>
              </a:rPr>
              <a:t>.</a:t>
            </a:r>
            <a:r>
              <a:rPr lang="en-US" sz="4000" b="1" dirty="0" smtClean="0">
                <a:solidFill>
                  <a:schemeClr val="tx1">
                    <a:lumMod val="50000"/>
                    <a:lumOff val="50000"/>
                  </a:schemeClr>
                </a:solidFill>
              </a:rPr>
              <a:t>TSIRONIS</a:t>
            </a:r>
            <a:r>
              <a:rPr lang="el-GR" sz="4000" b="1" dirty="0" smtClean="0">
                <a:solidFill>
                  <a:schemeClr val="tx1">
                    <a:lumMod val="50000"/>
                    <a:lumOff val="50000"/>
                  </a:schemeClr>
                </a:solidFill>
              </a:rPr>
              <a:t> &amp; </a:t>
            </a:r>
            <a:r>
              <a:rPr lang="en-US" sz="4000" b="1" cap="none" dirty="0" smtClean="0">
                <a:solidFill>
                  <a:schemeClr val="tx1">
                    <a:lumMod val="50000"/>
                    <a:lumOff val="50000"/>
                  </a:schemeClr>
                </a:solidFill>
              </a:rPr>
              <a:t>Co</a:t>
            </a:r>
            <a:r>
              <a:rPr lang="el-GR" sz="4000" b="1" cap="none" dirty="0" smtClean="0">
                <a:solidFill>
                  <a:schemeClr val="tx1">
                    <a:lumMod val="50000"/>
                    <a:lumOff val="50000"/>
                  </a:schemeClr>
                </a:solidFill>
              </a:rPr>
              <a:t> </a:t>
            </a:r>
            <a:r>
              <a:rPr lang="en-US" sz="4000" b="1" dirty="0" smtClean="0">
                <a:solidFill>
                  <a:schemeClr val="tx1">
                    <a:lumMod val="50000"/>
                    <a:lumOff val="50000"/>
                  </a:schemeClr>
                </a:solidFill>
              </a:rPr>
              <a:t>L</a:t>
            </a:r>
            <a:r>
              <a:rPr lang="el-GR" sz="4000" b="1" dirty="0" smtClean="0">
                <a:solidFill>
                  <a:schemeClr val="tx1">
                    <a:lumMod val="50000"/>
                    <a:lumOff val="50000"/>
                  </a:schemeClr>
                </a:solidFill>
              </a:rPr>
              <a:t>.</a:t>
            </a:r>
            <a:r>
              <a:rPr lang="en-US" sz="4000" b="1" dirty="0" smtClean="0">
                <a:solidFill>
                  <a:schemeClr val="tx1">
                    <a:lumMod val="50000"/>
                    <a:lumOff val="50000"/>
                  </a:schemeClr>
                </a:solidFill>
              </a:rPr>
              <a:t>P</a:t>
            </a:r>
            <a:r>
              <a:rPr lang="el-GR" sz="4000" b="1" dirty="0" smtClean="0">
                <a:solidFill>
                  <a:schemeClr val="tx1">
                    <a:lumMod val="50000"/>
                    <a:lumOff val="50000"/>
                  </a:schemeClr>
                </a:solidFill>
              </a:rPr>
              <a:t>.</a:t>
            </a:r>
            <a:r>
              <a:rPr lang="el-GR" sz="1600" b="1" dirty="0" smtClean="0">
                <a:solidFill>
                  <a:schemeClr val="tx1">
                    <a:lumMod val="50000"/>
                    <a:lumOff val="50000"/>
                  </a:schemeClr>
                </a:solidFill>
              </a:rPr>
              <a:t/>
            </a:r>
            <a:br>
              <a:rPr lang="el-GR" sz="1600" b="1" dirty="0" smtClean="0">
                <a:solidFill>
                  <a:schemeClr val="tx1">
                    <a:lumMod val="50000"/>
                    <a:lumOff val="50000"/>
                  </a:schemeClr>
                </a:solidFill>
              </a:rPr>
            </a:br>
            <a:r>
              <a:rPr lang="en-US" sz="1600" b="1" dirty="0" smtClean="0">
                <a:solidFill>
                  <a:schemeClr val="tx1">
                    <a:lumMod val="50000"/>
                    <a:lumOff val="50000"/>
                  </a:schemeClr>
                </a:solidFill>
              </a:rPr>
              <a:t>TECHNICAL</a:t>
            </a:r>
            <a:r>
              <a:rPr lang="el-GR" sz="1600" b="1" dirty="0" smtClean="0">
                <a:solidFill>
                  <a:schemeClr val="tx1">
                    <a:lumMod val="50000"/>
                    <a:lumOff val="50000"/>
                  </a:schemeClr>
                </a:solidFill>
              </a:rPr>
              <a:t>  </a:t>
            </a:r>
            <a:r>
              <a:rPr lang="en-US" sz="1600" b="1" dirty="0" smtClean="0">
                <a:solidFill>
                  <a:schemeClr val="tx1">
                    <a:lumMod val="50000"/>
                    <a:lumOff val="50000"/>
                  </a:schemeClr>
                </a:solidFill>
              </a:rPr>
              <a:t>COMPANY OF</a:t>
            </a:r>
            <a:r>
              <a:rPr lang="el-GR" sz="1600" b="1" dirty="0" smtClean="0">
                <a:solidFill>
                  <a:schemeClr val="tx1">
                    <a:lumMod val="50000"/>
                    <a:lumOff val="50000"/>
                  </a:schemeClr>
                </a:solidFill>
              </a:rPr>
              <a:t>  </a:t>
            </a:r>
            <a:r>
              <a:rPr lang="en-US" sz="1600" b="1" dirty="0" smtClean="0">
                <a:solidFill>
                  <a:schemeClr val="tx1">
                    <a:lumMod val="50000"/>
                    <a:lumOff val="50000"/>
                  </a:schemeClr>
                </a:solidFill>
              </a:rPr>
              <a:t>ELECTRICAL</a:t>
            </a:r>
            <a:r>
              <a:rPr lang="el-GR" sz="1600" b="1" dirty="0" smtClean="0">
                <a:solidFill>
                  <a:schemeClr val="tx1">
                    <a:lumMod val="50000"/>
                    <a:lumOff val="50000"/>
                  </a:schemeClr>
                </a:solidFill>
              </a:rPr>
              <a:t> </a:t>
            </a:r>
            <a:r>
              <a:rPr lang="en-US" sz="1600" b="1" dirty="0" smtClean="0">
                <a:solidFill>
                  <a:schemeClr val="tx1">
                    <a:lumMod val="50000"/>
                    <a:lumOff val="50000"/>
                  </a:schemeClr>
                </a:solidFill>
              </a:rPr>
              <a:t>PROGECTS</a:t>
            </a:r>
            <a:r>
              <a:rPr lang="el-GR" sz="1600" b="1" dirty="0" smtClean="0">
                <a:solidFill>
                  <a:schemeClr val="tx1">
                    <a:lumMod val="50000"/>
                    <a:lumOff val="50000"/>
                  </a:schemeClr>
                </a:solidFill>
              </a:rPr>
              <a:t> </a:t>
            </a:r>
            <a:endParaRPr lang="en-US" sz="1600" b="1" dirty="0">
              <a:solidFill>
                <a:schemeClr val="tx1">
                  <a:lumMod val="50000"/>
                  <a:lumOff val="50000"/>
                </a:schemeClr>
              </a:solidFill>
            </a:endParaRPr>
          </a:p>
        </p:txBody>
      </p:sp>
      <p:pic>
        <p:nvPicPr>
          <p:cNvPr id="6" name="Εικόνα 5"/>
          <p:cNvPicPr/>
          <p:nvPr/>
        </p:nvPicPr>
        <p:blipFill rotWithShape="1">
          <a:blip r:embed="rId2" cstate="print">
            <a:extLst>
              <a:ext uri="{28A0092B-C50C-407E-A947-70E740481C1C}">
                <a14:useLocalDpi xmlns:a14="http://schemas.microsoft.com/office/drawing/2010/main" val="0"/>
              </a:ext>
            </a:extLst>
          </a:blip>
          <a:srcRect l="8813" r="7568" b="1076"/>
          <a:stretch/>
        </p:blipFill>
        <p:spPr bwMode="auto">
          <a:xfrm>
            <a:off x="5739324" y="1371600"/>
            <a:ext cx="4665345" cy="5486400"/>
          </a:xfrm>
          <a:prstGeom prst="rect">
            <a:avLst/>
          </a:prstGeom>
          <a:ln>
            <a:noFill/>
          </a:ln>
          <a:extLst>
            <a:ext uri="{53640926-AAD7-44D8-BBD7-CCE9431645EC}">
              <a14:shadowObscured xmlns:a14="http://schemas.microsoft.com/office/drawing/2010/main"/>
            </a:ext>
          </a:extLst>
        </p:spPr>
      </p:pic>
      <p:sp>
        <p:nvSpPr>
          <p:cNvPr id="7" name="Πλαίσιο κειμένου 2"/>
          <p:cNvSpPr txBox="1">
            <a:spLocks noChangeArrowheads="1"/>
          </p:cNvSpPr>
          <p:nvPr/>
        </p:nvSpPr>
        <p:spPr bwMode="auto">
          <a:xfrm>
            <a:off x="7155375" y="4766704"/>
            <a:ext cx="2741295" cy="4000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a:lnSpc>
                <a:spcPct val="107000"/>
              </a:lnSpc>
              <a:spcAft>
                <a:spcPts val="800"/>
              </a:spcAft>
            </a:pPr>
            <a:r>
              <a:rPr lang="en-US" sz="1600">
                <a:effectLst/>
                <a:latin typeface="Arial" panose="020B0604020202020204" pitchFamily="34" charset="0"/>
                <a:ea typeface="Arial Unicode MS" panose="020B0604020202020204" pitchFamily="34" charset="-128"/>
                <a:cs typeface="Times New Roman" panose="02020603050405020304" pitchFamily="18" charset="0"/>
              </a:rPr>
              <a:t>G. TSIRONIS  &amp;  Co. LP</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solidFill>
                  <a:schemeClr val="bg2">
                    <a:lumMod val="50000"/>
                  </a:schemeClr>
                </a:solidFill>
              </a:rPr>
              <a:t>OUR 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774168095"/>
              </p:ext>
            </p:extLst>
          </p:nvPr>
        </p:nvGraphicFramePr>
        <p:xfrm>
          <a:off x="847948" y="3232727"/>
          <a:ext cx="10125076" cy="3474720"/>
        </p:xfrm>
        <a:graphic>
          <a:graphicData uri="http://schemas.openxmlformats.org/drawingml/2006/table">
            <a:tbl>
              <a:tblPr firstRow="1" bandRow="1">
                <a:tableStyleId>{5C22544A-7EE6-4342-B048-85BDC9FD1C3A}</a:tableStyleId>
              </a:tblPr>
              <a:tblGrid>
                <a:gridCol w="617682"/>
                <a:gridCol w="9507394"/>
              </a:tblGrid>
              <a:tr h="370840">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endParaRPr lang="el-GR" dirty="0"/>
                    </a:p>
                  </a:txBody>
                  <a:tcPr/>
                </a:tc>
                <a:tc hMerge="1">
                  <a:txBody>
                    <a:bodyPr/>
                    <a:lstStyle/>
                    <a:p>
                      <a:endParaRPr lang="el-GR" dirty="0"/>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Combined Cycle Gas Turbine (CCGT) Power Plant fueled with natural gas of 876.6 MW in the Industrial Area of Komotini.</a:t>
                      </a:r>
                      <a:endParaRPr lang="el-GR" sz="1800" kern="1200" dirty="0" smtClean="0">
                        <a:solidFill>
                          <a:schemeClr val="dk1"/>
                        </a:solidFill>
                        <a:effectLst/>
                        <a:latin typeface="+mn-lt"/>
                        <a:ea typeface="+mn-ea"/>
                        <a:cs typeface="+mn-cs"/>
                      </a:endParaRPr>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Natural gas and natural gas valve station for its interconnection (FSRU) with the network of the National Gas Transmission System in Amfitriti Alexandroupoli.</a:t>
                      </a:r>
                      <a:endParaRPr lang="el-GR" sz="1800" kern="1200" dirty="0" smtClean="0">
                        <a:solidFill>
                          <a:schemeClr val="dk1"/>
                        </a:solidFill>
                        <a:effectLst/>
                        <a:latin typeface="+mn-lt"/>
                        <a:ea typeface="+mn-ea"/>
                        <a:cs typeface="+mn-cs"/>
                      </a:endParaRPr>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dk1"/>
                          </a:solidFill>
                          <a:effectLst/>
                          <a:latin typeface="+mn-lt"/>
                          <a:ea typeface="+mn-ea"/>
                          <a:cs typeface="+mn-cs"/>
                        </a:rPr>
                        <a:t>ICGB</a:t>
                      </a:r>
                      <a:r>
                        <a:rPr lang="el-GR"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Gas Interconnector Greece - Bulgaria.</a:t>
                      </a:r>
                      <a:endParaRPr lang="el-GR" sz="1800" kern="1200" dirty="0" smtClean="0">
                        <a:solidFill>
                          <a:schemeClr val="dk1"/>
                        </a:solidFill>
                        <a:effectLst/>
                        <a:latin typeface="+mn-lt"/>
                        <a:ea typeface="+mn-ea"/>
                        <a:cs typeface="+mn-cs"/>
                      </a:endParaRPr>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r>
                        <a:rPr lang="en-US" sz="1800" kern="1200" dirty="0" smtClean="0">
                          <a:solidFill>
                            <a:schemeClr val="dk1"/>
                          </a:solidFill>
                          <a:effectLst/>
                          <a:latin typeface="+mn-lt"/>
                          <a:ea typeface="+mn-ea"/>
                          <a:cs typeface="+mn-cs"/>
                        </a:rPr>
                        <a:t>Gas Compressor Station in the Industrial Area of Komotini.</a:t>
                      </a:r>
                      <a:endParaRPr lang="el-GR" sz="1800" kern="1200" dirty="0">
                        <a:solidFill>
                          <a:schemeClr val="dk1"/>
                        </a:solidFill>
                        <a:effectLst/>
                        <a:latin typeface="+mn-lt"/>
                        <a:ea typeface="+mn-ea"/>
                        <a:cs typeface="+mn-cs"/>
                      </a:endParaRPr>
                    </a:p>
                  </a:txBody>
                  <a:tcPr/>
                </a:tc>
              </a:tr>
              <a:tr h="370840">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Independent Living Center for people with disabilities.</a:t>
                      </a:r>
                      <a:endParaRPr lang="el-GR" sz="1800" kern="1200" dirty="0" smtClean="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pPr/>
              <a:t>10</a:t>
            </a:fld>
            <a:endParaRPr lang="en-US" dirty="0"/>
          </a:p>
        </p:txBody>
      </p:sp>
      <p:sp>
        <p:nvSpPr>
          <p:cNvPr id="6" name="Subtitle 4">
            <a:extLst>
              <a:ext uri="{FF2B5EF4-FFF2-40B4-BE49-F238E27FC236}">
                <a16:creationId xmlns:a16="http://schemas.microsoft.com/office/drawing/2014/main" xmlns="" id="{0E8B56C7-C38F-E96E-3C19-8ACF8AF9E716}"/>
              </a:ext>
            </a:extLst>
          </p:cNvPr>
          <p:cNvSpPr txBox="1">
            <a:spLocks/>
          </p:cNvSpPr>
          <p:nvPr/>
        </p:nvSpPr>
        <p:spPr>
          <a:xfrm>
            <a:off x="850392" y="2297216"/>
            <a:ext cx="7711717" cy="67689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n-US" dirty="0"/>
              <a:t>In its 20-year journey, ILEKTRISIS has undertaken significant projects. </a:t>
            </a:r>
            <a:r>
              <a:rPr lang="en-US" dirty="0" smtClean="0"/>
              <a:t>An </a:t>
            </a:r>
            <a:r>
              <a:rPr lang="en-US" dirty="0"/>
              <a:t>i</a:t>
            </a:r>
            <a:r>
              <a:rPr lang="en-US" dirty="0" smtClean="0"/>
              <a:t>ndicative </a:t>
            </a:r>
            <a:r>
              <a:rPr lang="en-US" dirty="0"/>
              <a:t>selection of some projects can </a:t>
            </a:r>
            <a:r>
              <a:rPr lang="en-US" dirty="0" smtClean="0"/>
              <a:t>be </a:t>
            </a:r>
            <a:r>
              <a:rPr lang="en-US" dirty="0"/>
              <a:t>see here:</a:t>
            </a:r>
            <a:endParaRPr lang="el-GR" dirty="0"/>
          </a:p>
          <a:p>
            <a:pPr marL="0" indent="0" algn="just">
              <a:buNone/>
            </a:pPr>
            <a:endParaRPr lang="el-GR" dirty="0"/>
          </a:p>
          <a:p>
            <a:pPr marL="0" indent="0" algn="just">
              <a:buNone/>
            </a:pPr>
            <a:endParaRPr lang="en-US" dirty="0"/>
          </a:p>
        </p:txBody>
      </p:sp>
    </p:spTree>
    <p:extLst>
      <p:ext uri="{BB962C8B-B14F-4D97-AF65-F5344CB8AC3E}">
        <p14:creationId xmlns:p14="http://schemas.microsoft.com/office/powerpoint/2010/main" val="298921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424905845"/>
              </p:ext>
            </p:extLst>
          </p:nvPr>
        </p:nvGraphicFramePr>
        <p:xfrm>
          <a:off x="847948" y="2641598"/>
          <a:ext cx="10125076" cy="4096196"/>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Avdera Health Center, Xanthi Prefecture.</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Chronic Hemodialysis Unit in Roditi,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Installation at the Independent Living Center for Abused Women.</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Fire Station in the Industrial Area of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Administration Building of the Municipal Water Supply and Sewerage Company of Alexandroupoli.</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Higher School of Pedagogical and Technological Education (ASPETE) in Sapes, Rodopi Region.</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886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761343915"/>
              </p:ext>
            </p:extLst>
          </p:nvPr>
        </p:nvGraphicFramePr>
        <p:xfrm>
          <a:off x="847948" y="2641598"/>
          <a:ext cx="10125076" cy="3744389"/>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at the Children's Camps of the Holy Metropolis of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in the project "restoration and enhancement of the Holy Metropolitan Church of the Assumption of Virgin</a:t>
                      </a:r>
                      <a:r>
                        <a:rPr lang="en-US" sz="1800" kern="1200" baseline="0" dirty="0" smtClean="0">
                          <a:solidFill>
                            <a:schemeClr val="dk1"/>
                          </a:solidFill>
                          <a:effectLst/>
                          <a:latin typeface="+mn-lt"/>
                          <a:ea typeface="+mn-ea"/>
                          <a:cs typeface="+mn-cs"/>
                        </a:rPr>
                        <a:t> Mary</a:t>
                      </a:r>
                      <a:r>
                        <a:rPr lang="en-US" sz="1800" kern="1200" dirty="0" smtClean="0">
                          <a:solidFill>
                            <a:schemeClr val="dk1"/>
                          </a:solidFill>
                          <a:effectLst/>
                          <a:latin typeface="+mn-lt"/>
                          <a:ea typeface="+mn-ea"/>
                          <a:cs typeface="+mn-cs"/>
                        </a:rPr>
                        <a:t> in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n-US" sz="1800" kern="1200" dirty="0" smtClean="0">
                          <a:solidFill>
                            <a:schemeClr val="dk1"/>
                          </a:solidFill>
                          <a:effectLst/>
                          <a:latin typeface="+mn-lt"/>
                          <a:ea typeface="+mn-ea"/>
                          <a:cs typeface="+mn-cs"/>
                        </a:rPr>
                        <a:t>Electromechanical installations in the laboratories of the Department of Civil Engineering at Democritus University of Thrace in Xanthi.</a:t>
                      </a:r>
                      <a:endParaRPr lang="el-GR" sz="1800" kern="1200" dirty="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in the project </a:t>
                      </a:r>
                      <a:r>
                        <a:rPr lang="el-GR" sz="1800" kern="1200" dirty="0" smtClean="0">
                          <a:solidFill>
                            <a:schemeClr val="dk1"/>
                          </a:solidFill>
                          <a:effectLst/>
                          <a:latin typeface="+mn-lt"/>
                          <a:ea typeface="+mn-ea"/>
                          <a:cs typeface="+mn-cs"/>
                        </a:rPr>
                        <a:t>¨</a:t>
                      </a:r>
                      <a:r>
                        <a:rPr lang="en-US" sz="1800" kern="1200" dirty="0" smtClean="0">
                          <a:solidFill>
                            <a:schemeClr val="dk1"/>
                          </a:solidFill>
                          <a:effectLst/>
                          <a:latin typeface="+mn-lt"/>
                          <a:ea typeface="+mn-ea"/>
                          <a:cs typeface="+mn-cs"/>
                        </a:rPr>
                        <a:t>Construction of a waste transfer station and a recycling materials sorting center in Komotini</a:t>
                      </a:r>
                      <a:r>
                        <a:rPr lang="el-GR"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Multipurpose Hall of the Minority</a:t>
                      </a:r>
                      <a:r>
                        <a:rPr lang="el-GR" sz="1800" kern="1200" baseline="0" dirty="0" smtClean="0">
                          <a:solidFill>
                            <a:schemeClr val="dk1"/>
                          </a:solidFill>
                          <a:effectLst/>
                          <a:latin typeface="+mn-lt"/>
                          <a:ea typeface="+mn-ea"/>
                          <a:cs typeface="+mn-cs"/>
                        </a:rPr>
                        <a:t> </a:t>
                      </a:r>
                      <a:r>
                        <a:rPr lang="en-US" sz="1800" kern="1200" baseline="0" dirty="0" smtClean="0">
                          <a:solidFill>
                            <a:schemeClr val="dk1"/>
                          </a:solidFill>
                          <a:effectLst/>
                          <a:latin typeface="+mn-lt"/>
                          <a:ea typeface="+mn-ea"/>
                          <a:cs typeface="+mn-cs"/>
                        </a:rPr>
                        <a:t>High school and </a:t>
                      </a:r>
                      <a:r>
                        <a:rPr lang="en-US" sz="1800" kern="1200" dirty="0" smtClean="0">
                          <a:solidFill>
                            <a:schemeClr val="dk1"/>
                          </a:solidFill>
                          <a:effectLst/>
                          <a:latin typeface="+mn-lt"/>
                          <a:ea typeface="+mn-ea"/>
                          <a:cs typeface="+mn-cs"/>
                        </a:rPr>
                        <a:t>Lyceum of Komotini.</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12</a:t>
            </a:fld>
            <a:endParaRPr lang="en-US" dirty="0">
              <a:solidFill>
                <a:prstClr val="white"/>
              </a:solidFill>
            </a:endParaRPr>
          </a:p>
        </p:txBody>
      </p:sp>
    </p:spTree>
    <p:extLst>
      <p:ext uri="{BB962C8B-B14F-4D97-AF65-F5344CB8AC3E}">
        <p14:creationId xmlns:p14="http://schemas.microsoft.com/office/powerpoint/2010/main" val="69641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564434964"/>
              </p:ext>
            </p:extLst>
          </p:nvPr>
        </p:nvGraphicFramePr>
        <p:xfrm>
          <a:off x="847948" y="2479935"/>
          <a:ext cx="10125076" cy="4378065"/>
        </p:xfrm>
        <a:graphic>
          <a:graphicData uri="http://schemas.openxmlformats.org/drawingml/2006/table">
            <a:tbl>
              <a:tblPr firstRow="1" bandRow="1">
                <a:tableStyleId>{5C22544A-7EE6-4342-B048-85BDC9FD1C3A}</a:tableStyleId>
              </a:tblPr>
              <a:tblGrid>
                <a:gridCol w="617682"/>
                <a:gridCol w="9507394"/>
              </a:tblGrid>
              <a:tr h="63893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37585">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Multipurpose Hall of the 4</a:t>
                      </a:r>
                      <a:r>
                        <a:rPr lang="en-US" sz="1800" kern="1200" baseline="30000" dirty="0" smtClean="0">
                          <a:solidFill>
                            <a:schemeClr val="dk1"/>
                          </a:solidFill>
                          <a:effectLst/>
                          <a:latin typeface="+mn-lt"/>
                          <a:ea typeface="+mn-ea"/>
                          <a:cs typeface="+mn-cs"/>
                        </a:rPr>
                        <a:t>th</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High school of Komotini.</a:t>
                      </a:r>
                    </a:p>
                  </a:txBody>
                  <a:tcPr/>
                </a:tc>
              </a:tr>
              <a:tr h="6325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Installation – Supply of a Medium Voltage Substation at the pumping stations of the Municipality of Iasmos.</a:t>
                      </a:r>
                      <a:endParaRPr lang="el-GR" sz="1800" kern="1200" dirty="0" smtClean="0">
                        <a:solidFill>
                          <a:schemeClr val="dk1"/>
                        </a:solidFill>
                        <a:effectLst/>
                        <a:latin typeface="+mn-lt"/>
                        <a:ea typeface="+mn-ea"/>
                        <a:cs typeface="+mn-cs"/>
                      </a:endParaRPr>
                    </a:p>
                  </a:txBody>
                  <a:tcPr/>
                </a:tc>
              </a:tr>
              <a:tr h="6325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at the pumping station of the wastewater treatment plant in Chrysoupoli.</a:t>
                      </a:r>
                      <a:endParaRPr lang="el-GR" sz="1800" kern="1200" dirty="0" smtClean="0">
                        <a:solidFill>
                          <a:schemeClr val="dk1"/>
                        </a:solidFill>
                        <a:effectLst/>
                        <a:latin typeface="+mn-lt"/>
                        <a:ea typeface="+mn-ea"/>
                        <a:cs typeface="+mn-cs"/>
                      </a:endParaRPr>
                    </a:p>
                  </a:txBody>
                  <a:tcPr/>
                </a:tc>
              </a:tr>
              <a:tr h="632545">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at the vehicle shelter of SEZM ERMIS in Lagos, Evros</a:t>
                      </a:r>
                      <a:r>
                        <a:rPr lang="el-GR" sz="1800" kern="120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prefecture.</a:t>
                      </a:r>
                      <a:endParaRPr lang="el-GR" sz="1800" kern="1200" dirty="0" smtClean="0">
                        <a:solidFill>
                          <a:schemeClr val="dk1"/>
                        </a:solidFill>
                        <a:effectLst/>
                        <a:latin typeface="+mn-lt"/>
                        <a:ea typeface="+mn-ea"/>
                        <a:cs typeface="+mn-cs"/>
                      </a:endParaRPr>
                    </a:p>
                  </a:txBody>
                  <a:tcPr/>
                </a:tc>
              </a:tr>
              <a:tr h="6325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Electromechanical installations at the vehicle shelter of SEZM ERMIS in Plati, Evros prefecture.</a:t>
                      </a:r>
                      <a:endParaRPr lang="el-GR" sz="1800" kern="1200" dirty="0" smtClean="0">
                        <a:solidFill>
                          <a:schemeClr val="dk1"/>
                        </a:solidFill>
                        <a:effectLst/>
                        <a:latin typeface="+mn-lt"/>
                        <a:ea typeface="+mn-ea"/>
                        <a:cs typeface="+mn-cs"/>
                      </a:endParaRPr>
                    </a:p>
                  </a:txBody>
                  <a:tcPr/>
                </a:tc>
              </a:tr>
              <a:tr h="632545">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Supply – installation of electromechanical equipment at the military unit 872 A/K, tank washing area. </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13</a:t>
            </a:fld>
            <a:endParaRPr lang="en-US" dirty="0">
              <a:solidFill>
                <a:prstClr val="white"/>
              </a:solidFill>
            </a:endParaRPr>
          </a:p>
        </p:txBody>
      </p:sp>
    </p:spTree>
    <p:extLst>
      <p:ext uri="{BB962C8B-B14F-4D97-AF65-F5344CB8AC3E}">
        <p14:creationId xmlns:p14="http://schemas.microsoft.com/office/powerpoint/2010/main" val="119164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448114437"/>
              </p:ext>
            </p:extLst>
          </p:nvPr>
        </p:nvGraphicFramePr>
        <p:xfrm>
          <a:off x="850392" y="2478182"/>
          <a:ext cx="10125076" cy="4288378"/>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Installation and commissioning of Energy Saving and Power Quality Improvement systems by SEM SYSTEMS LTD at a factory in the Industrial Area of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and Mechanical installations at the new factory of ALFA BETA ROTO.</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n-US" sz="1800" kern="1200" dirty="0" smtClean="0">
                          <a:solidFill>
                            <a:schemeClr val="dk1"/>
                          </a:solidFill>
                          <a:effectLst/>
                          <a:latin typeface="+mn-lt"/>
                          <a:ea typeface="+mn-ea"/>
                          <a:cs typeface="+mn-cs"/>
                        </a:rPr>
                        <a:t>Electrical and Mechanical installation in the Campus S.A Dairy Farm EVROFARMA in Sapes, Rodopi Region.</a:t>
                      </a:r>
                      <a:endParaRPr lang="el-GR" sz="1800" kern="1200" dirty="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and Mechanical installations at the SUNLIGHT factory in OLVIO, Xanthi Region.</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installation at the new warehouses of PHARMATHEN S.A. in the area of Sapes, Rd Maronia,  Greece.</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Supply and installation of 2 Generator Sets at PHARMATHEN A.E.</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160987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2523808963"/>
              </p:ext>
            </p:extLst>
          </p:nvPr>
        </p:nvGraphicFramePr>
        <p:xfrm>
          <a:off x="847948" y="2641598"/>
          <a:ext cx="10125076" cy="3745345"/>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Electromechanical Installations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7058">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New wing of rooms &amp; Electromechanical installations at the swimming pool of Achillio Hotel.</a:t>
                      </a:r>
                      <a:endParaRPr lang="el-GR" sz="1800" kern="1200" dirty="0" smtClean="0">
                        <a:solidFill>
                          <a:schemeClr val="dk1"/>
                        </a:solidFill>
                        <a:effectLst/>
                        <a:latin typeface="+mn-lt"/>
                        <a:ea typeface="+mn-ea"/>
                        <a:cs typeface="+mn-cs"/>
                      </a:endParaRPr>
                    </a:p>
                  </a:txBody>
                  <a:tcPr/>
                </a:tc>
              </a:tr>
              <a:tr h="544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n-US" sz="1800" kern="1200" dirty="0" smtClean="0">
                          <a:solidFill>
                            <a:schemeClr val="dk1"/>
                          </a:solidFill>
                          <a:effectLst/>
                          <a:latin typeface="+mn-lt"/>
                          <a:ea typeface="+mn-ea"/>
                          <a:cs typeface="+mn-cs"/>
                        </a:rPr>
                        <a:t>SUPER MARKET SKLAVENITIS in Komotini, Alexandroupoli, Didimoticho, and Patra.</a:t>
                      </a:r>
                      <a:endParaRPr lang="el-GR" sz="1800" kern="1200" dirty="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SUPER MARKET MASOUTIS S.A. in Komotini, Xanthi, Kavala, Chrysoupoli, Alexandroupoli, Didimoticho, and Orestiada.</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installations in the NIKE store extension project at Fashion Arena Prague - OUTLET - ZAMENHOFOVA 440, Czech Republic.</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Electrical installations in the NIKE store extension project at Budapest Premium Outlet, Hungary.</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15</a:t>
            </a:fld>
            <a:endParaRPr lang="en-US" dirty="0">
              <a:solidFill>
                <a:prstClr val="white"/>
              </a:solidFill>
            </a:endParaRPr>
          </a:p>
        </p:txBody>
      </p:sp>
    </p:spTree>
    <p:extLst>
      <p:ext uri="{BB962C8B-B14F-4D97-AF65-F5344CB8AC3E}">
        <p14:creationId xmlns:p14="http://schemas.microsoft.com/office/powerpoint/2010/main" val="373811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solidFill>
                  <a:schemeClr val="bg2">
                    <a:lumMod val="50000"/>
                  </a:schemeClr>
                </a:solidFill>
              </a:rPr>
              <a:t>OUR 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1539886038"/>
              </p:ext>
            </p:extLst>
          </p:nvPr>
        </p:nvGraphicFramePr>
        <p:xfrm>
          <a:off x="847948" y="2641598"/>
          <a:ext cx="10125076" cy="2785029"/>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Installations &amp; Renewable Energy Sources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704076">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Street lighting projects in various locations in the Prefecture of Rodopi.</a:t>
                      </a:r>
                      <a:endParaRPr lang="el-GR" sz="1800" kern="1200" dirty="0" smtClean="0">
                        <a:solidFill>
                          <a:schemeClr val="dk1"/>
                        </a:solidFill>
                        <a:effectLst/>
                        <a:latin typeface="+mn-lt"/>
                        <a:ea typeface="+mn-ea"/>
                        <a:cs typeface="+mn-cs"/>
                      </a:endParaRPr>
                    </a:p>
                  </a:txBody>
                  <a:tcPr/>
                </a:tc>
              </a:tr>
              <a:tr h="68349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n-US" sz="1800" kern="1200" dirty="0" smtClean="0">
                          <a:solidFill>
                            <a:schemeClr val="dk1"/>
                          </a:solidFill>
                          <a:effectLst/>
                          <a:latin typeface="+mn-lt"/>
                          <a:ea typeface="+mn-ea"/>
                          <a:cs typeface="+mn-cs"/>
                        </a:rPr>
                        <a:t>Small Hydroelectric Station 1.25 MW in the area of the Municipality of Komotini.</a:t>
                      </a:r>
                      <a:endParaRPr lang="el-GR" dirty="0"/>
                    </a:p>
                  </a:txBody>
                  <a:tcPr/>
                </a:tc>
              </a:tr>
              <a:tr h="75738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Construction of 6 Solar Photovoltaic parks 6MW in the area of </a:t>
                      </a:r>
                      <a:r>
                        <a:rPr lang="en-US" sz="1800" kern="1200" dirty="0" err="1" smtClean="0">
                          <a:solidFill>
                            <a:schemeClr val="dk1"/>
                          </a:solidFill>
                          <a:effectLst/>
                          <a:latin typeface="+mn-lt"/>
                          <a:ea typeface="+mn-ea"/>
                          <a:cs typeface="+mn-cs"/>
                        </a:rPr>
                        <a:t>Magiko</a:t>
                      </a:r>
                      <a:r>
                        <a:rPr lang="en-US" sz="1800" kern="1200" dirty="0" smtClean="0">
                          <a:solidFill>
                            <a:schemeClr val="dk1"/>
                          </a:solidFill>
                          <a:effectLst/>
                          <a:latin typeface="+mn-lt"/>
                          <a:ea typeface="+mn-ea"/>
                          <a:cs typeface="+mn-cs"/>
                        </a:rPr>
                        <a:t>, Xanthi.</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16</a:t>
            </a:fld>
            <a:endParaRPr lang="en-US" dirty="0">
              <a:solidFill>
                <a:prstClr val="white"/>
              </a:solidFill>
            </a:endParaRPr>
          </a:p>
        </p:txBody>
      </p:sp>
    </p:spTree>
    <p:extLst>
      <p:ext uri="{BB962C8B-B14F-4D97-AF65-F5344CB8AC3E}">
        <p14:creationId xmlns:p14="http://schemas.microsoft.com/office/powerpoint/2010/main" val="282462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709968127"/>
              </p:ext>
            </p:extLst>
          </p:nvPr>
        </p:nvGraphicFramePr>
        <p:xfrm>
          <a:off x="847948" y="2641598"/>
          <a:ext cx="10125076" cy="3553163"/>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Electrical Modernization &amp; Maintenance Works</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7058">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Modernization of factories in the Industrial Area of Komotini (ADAPA GREECE, PRISMA CYLINDERS ENGRAVING, DIAXON, HELLENIC PANELS S.A.)</a:t>
                      </a:r>
                      <a:endParaRPr lang="el-GR" sz="1800" kern="1200" dirty="0" smtClean="0">
                        <a:solidFill>
                          <a:schemeClr val="dk1"/>
                        </a:solidFill>
                        <a:effectLst/>
                        <a:latin typeface="+mn-lt"/>
                        <a:ea typeface="+mn-ea"/>
                        <a:cs typeface="+mn-cs"/>
                      </a:endParaRPr>
                    </a:p>
                  </a:txBody>
                  <a:tcPr/>
                </a:tc>
              </a:tr>
              <a:tr h="544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Modernization </a:t>
                      </a:r>
                      <a:r>
                        <a:rPr lang="el-GR" dirty="0" smtClean="0">
                          <a:effectLst/>
                        </a:rPr>
                        <a:t>of </a:t>
                      </a:r>
                      <a:r>
                        <a:rPr lang="en-US" dirty="0" smtClean="0">
                          <a:effectLst/>
                        </a:rPr>
                        <a:t>an</a:t>
                      </a:r>
                      <a:r>
                        <a:rPr lang="en-US" baseline="0" dirty="0" smtClean="0">
                          <a:effectLst/>
                        </a:rPr>
                        <a:t> old wing</a:t>
                      </a:r>
                      <a:r>
                        <a:rPr lang="el-GR" dirty="0" smtClean="0">
                          <a:effectLst/>
                        </a:rPr>
                        <a:t> in the Elderly</a:t>
                      </a:r>
                      <a:r>
                        <a:rPr lang="en-US" baseline="0" dirty="0" smtClean="0">
                          <a:effectLst/>
                        </a:rPr>
                        <a:t> </a:t>
                      </a:r>
                      <a:r>
                        <a:rPr lang="en-US" dirty="0" smtClean="0">
                          <a:effectLst/>
                        </a:rPr>
                        <a:t>Care  </a:t>
                      </a:r>
                      <a:r>
                        <a:rPr lang="el-GR" dirty="0" smtClean="0">
                          <a:effectLst/>
                        </a:rPr>
                        <a:t>Unit - Komotini Nursing Home</a:t>
                      </a:r>
                      <a:r>
                        <a:rPr lang="en-US" dirty="0" smtClean="0">
                          <a:effectLst/>
                        </a:rPr>
                        <a:t>.</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Modernization of electrical installations of the Refugee Reception Centre in Komotini.</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Maintenance of facilities at the EKO Hellenic Petroleum Refinery in Alexandroupoli.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r>
                        <a:rPr lang="en-US" sz="1800" kern="1200" dirty="0" smtClean="0">
                          <a:solidFill>
                            <a:schemeClr val="dk1"/>
                          </a:solidFill>
                          <a:effectLst/>
                          <a:latin typeface="+mn-lt"/>
                          <a:ea typeface="+mn-ea"/>
                          <a:cs typeface="+mn-cs"/>
                        </a:rPr>
                        <a:t>Maintenance of kindergartens in the Prefecture of Rodopi.</a:t>
                      </a: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17</a:t>
            </a:fld>
            <a:endParaRPr lang="en-US" dirty="0">
              <a:solidFill>
                <a:prstClr val="white"/>
              </a:solidFill>
            </a:endParaRPr>
          </a:p>
        </p:txBody>
      </p:sp>
    </p:spTree>
    <p:extLst>
      <p:ext uri="{BB962C8B-B14F-4D97-AF65-F5344CB8AC3E}">
        <p14:creationId xmlns:p14="http://schemas.microsoft.com/office/powerpoint/2010/main" val="238339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solidFill>
                  <a:schemeClr val="bg2">
                    <a:lumMod val="50000"/>
                  </a:schemeClr>
                </a:solidFill>
              </a:rPr>
              <a:t>OUR </a:t>
            </a:r>
            <a:r>
              <a:rPr lang="en-US" dirty="0" smtClean="0">
                <a:solidFill>
                  <a:schemeClr val="bg2">
                    <a:lumMod val="50000"/>
                  </a:schemeClr>
                </a:solidFill>
              </a:rPr>
              <a:t>PROJECTS</a:t>
            </a:r>
            <a:endParaRPr lang="el-GR" dirty="0">
              <a:solidFill>
                <a:schemeClr val="bg2">
                  <a:lumMod val="50000"/>
                </a:schemeClr>
              </a:solidFill>
            </a:endParaRPr>
          </a:p>
        </p:txBody>
      </p:sp>
      <p:graphicFrame>
        <p:nvGraphicFramePr>
          <p:cNvPr id="5" name="Θέση περιεχομένου 4"/>
          <p:cNvGraphicFramePr>
            <a:graphicFrameLocks noGrp="1"/>
          </p:cNvGraphicFramePr>
          <p:nvPr>
            <p:ph sz="half" idx="2"/>
            <p:extLst>
              <p:ext uri="{D42A27DB-BD31-4B8C-83A1-F6EECF244321}">
                <p14:modId xmlns:p14="http://schemas.microsoft.com/office/powerpoint/2010/main" val="3269905257"/>
              </p:ext>
            </p:extLst>
          </p:nvPr>
        </p:nvGraphicFramePr>
        <p:xfrm>
          <a:off x="847948" y="2641598"/>
          <a:ext cx="10125076" cy="3840480"/>
        </p:xfrm>
        <a:graphic>
          <a:graphicData uri="http://schemas.openxmlformats.org/drawingml/2006/table">
            <a:tbl>
              <a:tblPr firstRow="1" bandRow="1">
                <a:tableStyleId>{5C22544A-7EE6-4342-B048-85BDC9FD1C3A}</a:tableStyleId>
              </a:tblPr>
              <a:tblGrid>
                <a:gridCol w="617682"/>
                <a:gridCol w="9507394"/>
              </a:tblGrid>
              <a:tr h="44123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Fiber Optic Networks – Data Networks - CCTV  </a:t>
                      </a:r>
                      <a:endParaRPr lang="el-GR" sz="1800" b="1" kern="1200" dirty="0" smtClean="0">
                        <a:solidFill>
                          <a:schemeClr val="lt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l-GR" dirty="0" smtClean="0"/>
                    </a:p>
                  </a:txBody>
                  <a:tcPr/>
                </a:tc>
                <a:tc hMerge="1">
                  <a:txBody>
                    <a:bodyPr/>
                    <a:lstStyle/>
                    <a:p>
                      <a:endParaRPr lang="el-GR" dirty="0"/>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Supply of equipment and installation of Structured Cabling in the Departments of Political Sciences and Business Administration of DUTH.</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Installation of Structured Cabling in the offices of Public Power Corporation in Komotini.  </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Replacement of the network system in the Steam Power Station in the Industrial Area of Komotini.</a:t>
                      </a:r>
                      <a:endParaRPr lang="el-GR" sz="1800" kern="1200" dirty="0" smtClean="0">
                        <a:solidFill>
                          <a:schemeClr val="dk1"/>
                        </a:solidFill>
                        <a:effectLst/>
                        <a:latin typeface="+mn-lt"/>
                        <a:ea typeface="+mn-ea"/>
                        <a:cs typeface="+mn-cs"/>
                      </a:endParaRPr>
                    </a:p>
                  </a:txBody>
                  <a:tcPr/>
                </a:tc>
              </a:tr>
              <a:tr h="543989">
                <a:tc>
                  <a:txBody>
                    <a:bodyPr/>
                    <a:lstStyle/>
                    <a:p>
                      <a:pPr algn="ctr"/>
                      <a:r>
                        <a:rPr lang="el-GR" sz="2400" dirty="0" smtClean="0">
                          <a:solidFill>
                            <a:schemeClr val="bg2">
                              <a:lumMod val="50000"/>
                            </a:schemeClr>
                          </a:solidFill>
                        </a:rPr>
                        <a:t>●</a:t>
                      </a:r>
                      <a:endParaRPr lang="el-GR" sz="2400" dirty="0">
                        <a:solidFill>
                          <a:schemeClr val="bg2">
                            <a:lumMod val="5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dk1"/>
                          </a:solidFill>
                          <a:effectLst/>
                          <a:latin typeface="+mn-lt"/>
                          <a:ea typeface="+mn-ea"/>
                          <a:cs typeface="+mn-cs"/>
                        </a:rPr>
                        <a:t>Replacement of copper cables and fiber optic cables in the Steam Power Station in the Industrial Area of Komotini.</a:t>
                      </a:r>
                      <a:endParaRPr lang="el-GR" sz="1800" kern="1200" dirty="0" smtClean="0">
                        <a:solidFill>
                          <a:schemeClr val="dk1"/>
                        </a:solidFill>
                        <a:effectLst/>
                        <a:latin typeface="+mn-lt"/>
                        <a:ea typeface="+mn-ea"/>
                        <a:cs typeface="+mn-cs"/>
                      </a:endParaRPr>
                    </a:p>
                  </a:txBody>
                  <a:tcPr/>
                </a:tc>
              </a:tr>
              <a:tr h="54398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l-GR" sz="2400" dirty="0" smtClean="0">
                          <a:solidFill>
                            <a:schemeClr val="bg2">
                              <a:lumMod val="50000"/>
                            </a:schemeClr>
                          </a:solidFill>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CCTV system at the Municipal Sports Center of Komotini. </a:t>
                      </a:r>
                      <a:endParaRPr lang="el-GR" sz="1800" kern="1200" dirty="0" smtClean="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l-GR" sz="1800" kern="1200" dirty="0" smtClean="0">
                        <a:solidFill>
                          <a:schemeClr val="dk1"/>
                        </a:solidFill>
                        <a:effectLst/>
                        <a:latin typeface="+mn-lt"/>
                        <a:ea typeface="+mn-ea"/>
                        <a:cs typeface="+mn-cs"/>
                      </a:endParaRPr>
                    </a:p>
                  </a:txBody>
                  <a:tcPr/>
                </a:tc>
              </a:tr>
            </a:tbl>
          </a:graphicData>
        </a:graphic>
      </p:graphicFrame>
      <p:sp>
        <p:nvSpPr>
          <p:cNvPr id="4" name="Θέση αριθμού διαφάνειας 3"/>
          <p:cNvSpPr>
            <a:spLocks noGrp="1"/>
          </p:cNvSpPr>
          <p:nvPr>
            <p:ph type="sldNum" sz="quarter" idx="11"/>
          </p:nvPr>
        </p:nvSpPr>
        <p:spPr/>
        <p:txBody>
          <a:bodyPr/>
          <a:lstStyle/>
          <a:p>
            <a:fld id="{09A01C0A-2BB6-49E7-91A3-DCB9F9F59583}" type="slidenum">
              <a:rPr lang="en-US" smtClean="0">
                <a:solidFill>
                  <a:prstClr val="white"/>
                </a:solidFill>
              </a:rPr>
              <a:pPr/>
              <a:t>18</a:t>
            </a:fld>
            <a:endParaRPr lang="en-US" dirty="0">
              <a:solidFill>
                <a:prstClr val="white"/>
              </a:solidFill>
            </a:endParaRPr>
          </a:p>
        </p:txBody>
      </p:sp>
    </p:spTree>
    <p:extLst>
      <p:ext uri="{BB962C8B-B14F-4D97-AF65-F5344CB8AC3E}">
        <p14:creationId xmlns:p14="http://schemas.microsoft.com/office/powerpoint/2010/main" val="230887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2C097A-775B-08E5-6C81-5BA1BCE9ACD7}"/>
              </a:ext>
            </a:extLst>
          </p:cNvPr>
          <p:cNvSpPr>
            <a:spLocks noGrp="1"/>
          </p:cNvSpPr>
          <p:nvPr>
            <p:ph type="title"/>
          </p:nvPr>
        </p:nvSpPr>
        <p:spPr>
          <a:xfrm>
            <a:off x="850392" y="465512"/>
            <a:ext cx="10122632" cy="1039092"/>
          </a:xfrm>
        </p:spPr>
        <p:txBody>
          <a:bodyPr/>
          <a:lstStyle/>
          <a:p>
            <a:r>
              <a:rPr lang="en-US" dirty="0" smtClean="0">
                <a:solidFill>
                  <a:schemeClr val="bg2">
                    <a:lumMod val="50000"/>
                  </a:schemeClr>
                </a:solidFill>
              </a:rPr>
              <a:t>COOPERATION ADVANTAGES</a:t>
            </a:r>
            <a:endParaRPr lang="en-US" dirty="0">
              <a:solidFill>
                <a:schemeClr val="bg2">
                  <a:lumMod val="50000"/>
                </a:schemeClr>
              </a:solidFill>
            </a:endParaRPr>
          </a:p>
        </p:txBody>
      </p:sp>
      <p:sp>
        <p:nvSpPr>
          <p:cNvPr id="3" name="Content Placeholder 2">
            <a:extLst>
              <a:ext uri="{FF2B5EF4-FFF2-40B4-BE49-F238E27FC236}">
                <a16:creationId xmlns:a16="http://schemas.microsoft.com/office/drawing/2014/main" xmlns="" id="{58037C43-2A58-4D8F-4B88-9D5CBE782944}"/>
              </a:ext>
            </a:extLst>
          </p:cNvPr>
          <p:cNvSpPr>
            <a:spLocks noGrp="1"/>
          </p:cNvSpPr>
          <p:nvPr>
            <p:ph sz="half" idx="2"/>
          </p:nvPr>
        </p:nvSpPr>
        <p:spPr>
          <a:xfrm>
            <a:off x="920602" y="2807720"/>
            <a:ext cx="10015621" cy="2765765"/>
          </a:xfrm>
        </p:spPr>
        <p:txBody>
          <a:bodyPr/>
          <a:lstStyle/>
          <a:p>
            <a:pPr marL="0" lvl="0" indent="0" algn="just">
              <a:buNone/>
            </a:pPr>
            <a:endParaRPr lang="el-GR" noProof="0" dirty="0" smtClean="0"/>
          </a:p>
          <a:p>
            <a:pPr marL="0" indent="0" algn="just">
              <a:buNone/>
            </a:pPr>
            <a:r>
              <a:rPr lang="en-US" dirty="0" smtClean="0"/>
              <a:t>ILEKTRISIS </a:t>
            </a:r>
            <a:r>
              <a:rPr lang="en-US" dirty="0"/>
              <a:t>is a growing company that invests in new equipment, human resources, and healthy partnerships. Our growth is attributed to the continuous upgrading of our services, collaboration with major construction companies, and the trust of our clients. The relationships we maintain with our clients and partners are long-term and based on mutual trust, appreciation, and common benefit.</a:t>
            </a:r>
            <a:endParaRPr lang="el-GR" dirty="0"/>
          </a:p>
          <a:p>
            <a:pPr marL="0" lvl="0" indent="0" algn="just">
              <a:buNone/>
            </a:pPr>
            <a:endParaRPr lang="en-US" noProof="0" dirty="0"/>
          </a:p>
        </p:txBody>
      </p:sp>
      <p:sp>
        <p:nvSpPr>
          <p:cNvPr id="5" name="Slide Number Placeholder 4">
            <a:extLst>
              <a:ext uri="{FF2B5EF4-FFF2-40B4-BE49-F238E27FC236}">
                <a16:creationId xmlns:a16="http://schemas.microsoft.com/office/drawing/2014/main" xmlns="" id="{9CE23B6C-8A52-6407-0C43-F01FB97CFD97}"/>
              </a:ext>
            </a:extLst>
          </p:cNvPr>
          <p:cNvSpPr>
            <a:spLocks noGrp="1"/>
          </p:cNvSpPr>
          <p:nvPr>
            <p:ph type="sldNum" sz="quarter" idx="11"/>
          </p:nvPr>
        </p:nvSpPr>
        <p:spPr/>
        <p:txBody>
          <a:bodyPr/>
          <a:lstStyle/>
          <a:p>
            <a:fld id="{09A01C0A-2BB6-49E7-91A3-DCB9F9F59583}" type="slidenum">
              <a:rPr lang="en-US" smtClean="0">
                <a:solidFill>
                  <a:prstClr val="white"/>
                </a:solidFill>
              </a:rPr>
              <a:pPr/>
              <a:t>19</a:t>
            </a:fld>
            <a:endParaRPr lang="en-US" dirty="0">
              <a:solidFill>
                <a:prstClr val="white"/>
              </a:solidFill>
            </a:endParaRPr>
          </a:p>
        </p:txBody>
      </p:sp>
      <p:sp>
        <p:nvSpPr>
          <p:cNvPr id="8"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156723" y="3105640"/>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0A22E"/>
              </a:solidFill>
            </a:endParaRPr>
          </a:p>
        </p:txBody>
      </p:sp>
    </p:spTree>
    <p:extLst>
      <p:ext uri="{BB962C8B-B14F-4D97-AF65-F5344CB8AC3E}">
        <p14:creationId xmlns:p14="http://schemas.microsoft.com/office/powerpoint/2010/main" val="1295218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104000"/>
                <a:satMod val="128000"/>
                <a:lumMod val="104000"/>
              </a:schemeClr>
            </a:gs>
            <a:gs pos="100000">
              <a:schemeClr val="bg2">
                <a:lumMod val="50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D4F54-DA82-4616-5B86-91637316C018}"/>
              </a:ext>
            </a:extLst>
          </p:cNvPr>
          <p:cNvSpPr>
            <a:spLocks noGrp="1"/>
          </p:cNvSpPr>
          <p:nvPr>
            <p:ph type="title"/>
          </p:nvPr>
        </p:nvSpPr>
        <p:spPr>
          <a:xfrm>
            <a:off x="6696221" y="640080"/>
            <a:ext cx="5029200" cy="352697"/>
          </a:xfrm>
        </p:spPr>
        <p:txBody>
          <a:bodyPr/>
          <a:lstStyle/>
          <a:p>
            <a:r>
              <a:rPr lang="en-US" sz="2400" dirty="0" smtClean="0">
                <a:solidFill>
                  <a:schemeClr val="tx1">
                    <a:lumMod val="50000"/>
                    <a:lumOff val="50000"/>
                  </a:schemeClr>
                </a:solidFill>
              </a:rPr>
              <a:t>WHO WE ARE</a:t>
            </a:r>
            <a:endParaRPr lang="en-US" sz="2400" dirty="0">
              <a:solidFill>
                <a:schemeClr val="tx1">
                  <a:lumMod val="50000"/>
                  <a:lumOff val="50000"/>
                </a:schemeClr>
              </a:solidFill>
            </a:endParaRPr>
          </a:p>
        </p:txBody>
      </p:sp>
      <p:sp>
        <p:nvSpPr>
          <p:cNvPr id="4" name="Content Placeholder 3">
            <a:extLst>
              <a:ext uri="{FF2B5EF4-FFF2-40B4-BE49-F238E27FC236}">
                <a16:creationId xmlns:a16="http://schemas.microsoft.com/office/drawing/2014/main" xmlns="" id="{1D44FF4F-87AF-081C-2A21-97173EE4A670}"/>
              </a:ext>
            </a:extLst>
          </p:cNvPr>
          <p:cNvSpPr>
            <a:spLocks noGrp="1"/>
          </p:cNvSpPr>
          <p:nvPr>
            <p:ph idx="1"/>
          </p:nvPr>
        </p:nvSpPr>
        <p:spPr>
          <a:xfrm>
            <a:off x="6696221" y="1245326"/>
            <a:ext cx="4834517" cy="4444274"/>
          </a:xfrm>
        </p:spPr>
        <p:txBody>
          <a:bodyPr/>
          <a:lstStyle/>
          <a:p>
            <a:pPr algn="just"/>
            <a:r>
              <a:rPr lang="el-GR" dirty="0" smtClean="0"/>
              <a:t> </a:t>
            </a:r>
            <a:r>
              <a:rPr lang="en-US" dirty="0"/>
              <a:t>"ILEKTRISIS" G. TSIRONIS &amp; Co. LC is a technical company operating in the field of electrical installations since 2005. It was founded by Mr. Georgios Tsironis, an </a:t>
            </a:r>
            <a:r>
              <a:rPr lang="en-US" dirty="0" smtClean="0"/>
              <a:t>Electrical </a:t>
            </a:r>
            <a:r>
              <a:rPr lang="en-US" dirty="0"/>
              <a:t>Mechanical Engineer and in its 20-year uninterrupted course has completed many projects in Greece. Since 2019 it has also undertaken projects abroad. With specialized staff and adequate equipment we guarantee excellent quality of work and consistency in the delivery of our projects</a:t>
            </a:r>
            <a:r>
              <a:rPr lang="en-US" dirty="0" smtClean="0"/>
              <a:t>.</a:t>
            </a:r>
            <a:endParaRPr lang="el-GR" dirty="0" smtClean="0"/>
          </a:p>
        </p:txBody>
      </p:sp>
      <p:sp>
        <p:nvSpPr>
          <p:cNvPr id="20" name="Slide Number Placeholder 19">
            <a:extLst>
              <a:ext uri="{FF2B5EF4-FFF2-40B4-BE49-F238E27FC236}">
                <a16:creationId xmlns:a16="http://schemas.microsoft.com/office/drawing/2014/main" xmlns=""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5" name="Θέση εικόνας 4"/>
          <p:cNvPicPr>
            <a:picLocks noGrp="1" noChangeAspect="1"/>
          </p:cNvPicPr>
          <p:nvPr>
            <p:ph type="pic" sz="quarter" idx="10"/>
          </p:nvPr>
        </p:nvPicPr>
        <p:blipFill>
          <a:blip r:embed="rId2"/>
          <a:srcRect l="1312" r="1312"/>
          <a:stretch>
            <a:fillRect/>
          </a:stretch>
        </p:blipFill>
        <p:spPr>
          <a:prstGeom prst="rect">
            <a:avLst/>
          </a:prstGeom>
        </p:spPr>
      </p:pic>
      <p:sp>
        <p:nvSpPr>
          <p:cNvPr id="10" name="Text Placeholder 10">
            <a:extLst>
              <a:ext uri="{FF2B5EF4-FFF2-40B4-BE49-F238E27FC236}">
                <a16:creationId xmlns:a16="http://schemas.microsoft.com/office/drawing/2014/main" xmlns="" id="{1EA969D2-43E7-374C-2BD3-3ED94ADEAE97}"/>
              </a:ext>
            </a:extLst>
          </p:cNvPr>
          <p:cNvSpPr txBox="1">
            <a:spLocks/>
          </p:cNvSpPr>
          <p:nvPr/>
        </p:nvSpPr>
        <p:spPr>
          <a:xfrm>
            <a:off x="5786872" y="5156708"/>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Tree>
    <p:extLst>
      <p:ext uri="{BB962C8B-B14F-4D97-AF65-F5344CB8AC3E}">
        <p14:creationId xmlns:p14="http://schemas.microsoft.com/office/powerpoint/2010/main" val="115181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8193115" y="-2383425"/>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xmlns="" id="{A2CD3C5A-CEA8-6DDC-B3F1-41D07C4FA704}"/>
              </a:ext>
            </a:extLst>
          </p:cNvPr>
          <p:cNvSpPr>
            <a:spLocks noGrp="1"/>
          </p:cNvSpPr>
          <p:nvPr>
            <p:ph type="title"/>
          </p:nvPr>
        </p:nvSpPr>
        <p:spPr>
          <a:xfrm>
            <a:off x="6693408" y="661700"/>
            <a:ext cx="5063163" cy="749090"/>
          </a:xfrm>
        </p:spPr>
        <p:txBody>
          <a:bodyPr/>
          <a:lstStyle/>
          <a:p>
            <a:r>
              <a:rPr lang="el-GR" dirty="0" smtClean="0">
                <a:solidFill>
                  <a:schemeClr val="tx1">
                    <a:lumMod val="50000"/>
                    <a:lumOff val="50000"/>
                  </a:schemeClr>
                </a:solidFill>
              </a:rPr>
              <a:t> </a:t>
            </a:r>
            <a:endParaRPr lang="en-US" dirty="0"/>
          </a:p>
        </p:txBody>
      </p:sp>
      <p:sp>
        <p:nvSpPr>
          <p:cNvPr id="10" name="Υπότιτλος 7"/>
          <p:cNvSpPr txBox="1">
            <a:spLocks/>
          </p:cNvSpPr>
          <p:nvPr/>
        </p:nvSpPr>
        <p:spPr>
          <a:xfrm>
            <a:off x="9448753" y="5797666"/>
            <a:ext cx="2196223" cy="423949"/>
          </a:xfrm>
          <a:prstGeom prst="rect">
            <a:avLst/>
          </a:prstGeom>
          <a:effectLst>
            <a:outerShdw blurRad="50800" dist="38100" dir="2700000" algn="tl" rotWithShape="0">
              <a:prstClr val="black">
                <a:alpha val="40000"/>
              </a:prstClr>
            </a:outerShdw>
          </a:effectLst>
        </p:spPr>
        <p:txBody>
          <a:bodyPr vert="horz" lIns="0" tIns="0" rIns="0" bIns="0" rtlCol="0">
            <a:noAutofit/>
          </a:bodyPr>
          <a:lstStyle>
            <a:lvl1pPr marL="0" indent="0" algn="l" defTabSz="457200" rtl="0" eaLnBrk="1" latinLnBrk="0" hangingPunct="1">
              <a:lnSpc>
                <a:spcPct val="120000"/>
              </a:lnSpc>
              <a:spcBef>
                <a:spcPts val="0"/>
              </a:spcBef>
              <a:spcAft>
                <a:spcPts val="1200"/>
              </a:spcAft>
              <a:buClr>
                <a:schemeClr val="accent1"/>
              </a:buClr>
              <a:buSzPct val="80000"/>
              <a:buFont typeface="Wingdings 3" charset="2"/>
              <a:buNone/>
              <a:defRPr sz="1800" b="0" i="0" kern="1200" cap="none" spc="0" baseline="0">
                <a:solidFill>
                  <a:schemeClr val="tx1">
                    <a:lumMod val="75000"/>
                    <a:lumOff val="2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2000" b="0" i="0" kern="1200">
                <a:solidFill>
                  <a:schemeClr val="tx1">
                    <a:lumMod val="75000"/>
                    <a:lumOff val="2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lumMod val="75000"/>
                    <a:lumOff val="2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lumMod val="75000"/>
                    <a:lumOff val="25000"/>
                  </a:schemeClr>
                </a:solidFill>
                <a:latin typeface="+mn-lt"/>
                <a:ea typeface="+mn-ea"/>
                <a:cs typeface="+mn-cs"/>
              </a:defRPr>
            </a:lvl9pPr>
          </a:lstStyle>
          <a:p>
            <a:r>
              <a:rPr lang="en-US" dirty="0" smtClean="0">
                <a:solidFill>
                  <a:schemeClr val="bg2">
                    <a:lumMod val="10000"/>
                  </a:schemeClr>
                </a:solidFill>
              </a:rPr>
              <a:t>Thank you </a:t>
            </a:r>
            <a:endParaRPr lang="el-GR" dirty="0">
              <a:solidFill>
                <a:schemeClr val="bg2">
                  <a:lumMod val="10000"/>
                </a:schemeClr>
              </a:solidFill>
            </a:endParaRPr>
          </a:p>
        </p:txBody>
      </p:sp>
      <p:sp>
        <p:nvSpPr>
          <p:cNvPr id="3" name="Έλλειψη 2"/>
          <p:cNvSpPr/>
          <p:nvPr/>
        </p:nvSpPr>
        <p:spPr>
          <a:xfrm>
            <a:off x="4673600" y="3305120"/>
            <a:ext cx="3288146" cy="3241964"/>
          </a:xfrm>
          <a:prstGeom prst="ellipse">
            <a:avLst/>
          </a:prstGeom>
          <a:solidFill>
            <a:srgbClr val="F3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defTabSz="457200">
              <a:buClr>
                <a:srgbClr val="F0A22E"/>
              </a:buClr>
            </a:pPr>
            <a:r>
              <a:rPr lang="el-GR" sz="1400" b="1" dirty="0" smtClean="0">
                <a:solidFill>
                  <a:schemeClr val="bg2">
                    <a:lumMod val="10000"/>
                  </a:schemeClr>
                </a:solidFill>
                <a:sym typeface="Webdings" panose="05030102010509060703" pitchFamily="18" charset="2"/>
              </a:rPr>
              <a:t></a:t>
            </a:r>
            <a:r>
              <a:rPr lang="en-US" sz="1400" b="1" dirty="0" smtClean="0">
                <a:solidFill>
                  <a:schemeClr val="bg2">
                    <a:lumMod val="10000"/>
                  </a:schemeClr>
                </a:solidFill>
                <a:sym typeface="Webdings" panose="05030102010509060703" pitchFamily="18" charset="2"/>
              </a:rPr>
              <a:t>12 </a:t>
            </a:r>
            <a:r>
              <a:rPr lang="en-US" sz="1200" b="1" dirty="0" smtClean="0">
                <a:solidFill>
                  <a:schemeClr val="bg2">
                    <a:lumMod val="10000"/>
                  </a:schemeClr>
                </a:solidFill>
                <a:sym typeface="Webdings" panose="05030102010509060703" pitchFamily="18" charset="2"/>
              </a:rPr>
              <a:t>Sagariou</a:t>
            </a:r>
            <a:r>
              <a:rPr lang="el-GR" sz="1200" b="1" dirty="0" smtClean="0">
                <a:solidFill>
                  <a:schemeClr val="bg2">
                    <a:lumMod val="10000"/>
                  </a:schemeClr>
                </a:solidFill>
                <a:sym typeface="Webdings" panose="05030102010509060703" pitchFamily="18" charset="2"/>
              </a:rPr>
              <a:t>  </a:t>
            </a:r>
            <a:r>
              <a:rPr lang="el-GR" sz="1200" b="1" dirty="0">
                <a:solidFill>
                  <a:schemeClr val="bg2">
                    <a:lumMod val="10000"/>
                  </a:schemeClr>
                </a:solidFill>
                <a:sym typeface="Webdings" panose="05030102010509060703" pitchFamily="18" charset="2"/>
              </a:rPr>
              <a:t>– </a:t>
            </a:r>
            <a:r>
              <a:rPr lang="en-US" sz="1200" b="1" dirty="0" smtClean="0">
                <a:solidFill>
                  <a:schemeClr val="bg2">
                    <a:lumMod val="10000"/>
                  </a:schemeClr>
                </a:solidFill>
                <a:sym typeface="Webdings" panose="05030102010509060703" pitchFamily="18" charset="2"/>
              </a:rPr>
              <a:t>Komotini</a:t>
            </a:r>
            <a:r>
              <a:rPr lang="el-GR" sz="1200" b="1" dirty="0" smtClean="0">
                <a:solidFill>
                  <a:schemeClr val="bg2">
                    <a:lumMod val="10000"/>
                  </a:schemeClr>
                </a:solidFill>
                <a:sym typeface="Webdings" panose="05030102010509060703" pitchFamily="18" charset="2"/>
              </a:rPr>
              <a:t>        </a:t>
            </a:r>
            <a:endParaRPr lang="el-GR" sz="1200" b="1" dirty="0">
              <a:solidFill>
                <a:schemeClr val="bg2">
                  <a:lumMod val="10000"/>
                </a:schemeClr>
              </a:solidFill>
              <a:sym typeface="Webdings" panose="05030102010509060703" pitchFamily="18" charset="2"/>
            </a:endParaRPr>
          </a:p>
          <a:p>
            <a:pPr lvl="0" algn="just" defTabSz="457200">
              <a:buClr>
                <a:srgbClr val="F0A22E"/>
              </a:buClr>
            </a:pPr>
            <a:r>
              <a:rPr lang="el-GR" sz="1400" b="1" dirty="0">
                <a:solidFill>
                  <a:schemeClr val="bg2">
                    <a:lumMod val="10000"/>
                  </a:schemeClr>
                </a:solidFill>
                <a:sym typeface="Webdings" panose="05030102010509060703" pitchFamily="18" charset="2"/>
              </a:rPr>
              <a:t>  </a:t>
            </a:r>
            <a:r>
              <a:rPr lang="el-GR" sz="1200" b="1" dirty="0" smtClean="0">
                <a:solidFill>
                  <a:schemeClr val="bg2">
                    <a:lumMod val="10000"/>
                  </a:schemeClr>
                </a:solidFill>
                <a:sym typeface="Webdings" panose="05030102010509060703" pitchFamily="18" charset="2"/>
              </a:rPr>
              <a:t>2531029030</a:t>
            </a:r>
          </a:p>
          <a:p>
            <a:pPr lvl="0" algn="just" defTabSz="457200">
              <a:buClr>
                <a:srgbClr val="F0A22E"/>
              </a:buClr>
            </a:pPr>
            <a:r>
              <a:rPr lang="el-GR" sz="1400" b="1" dirty="0" smtClean="0">
                <a:solidFill>
                  <a:schemeClr val="bg2">
                    <a:lumMod val="10000"/>
                  </a:schemeClr>
                </a:solidFill>
                <a:sym typeface="Webdings" panose="05030102010509060703" pitchFamily="18" charset="2"/>
              </a:rPr>
              <a:t></a:t>
            </a:r>
            <a:r>
              <a:rPr lang="el-GR" sz="1200" b="1" dirty="0">
                <a:solidFill>
                  <a:schemeClr val="bg2">
                    <a:lumMod val="10000"/>
                  </a:schemeClr>
                </a:solidFill>
                <a:sym typeface="Webdings" panose="05030102010509060703" pitchFamily="18" charset="2"/>
              </a:rPr>
              <a:t>6946853504</a:t>
            </a:r>
            <a:r>
              <a:rPr lang="el-GR" sz="1400" b="1" dirty="0">
                <a:solidFill>
                  <a:schemeClr val="bg2">
                    <a:lumMod val="10000"/>
                  </a:schemeClr>
                </a:solidFill>
                <a:sym typeface="Webdings" panose="05030102010509060703" pitchFamily="18" charset="2"/>
              </a:rPr>
              <a:t> </a:t>
            </a:r>
          </a:p>
          <a:p>
            <a:pPr lvl="0" algn="just" defTabSz="457200">
              <a:buClr>
                <a:srgbClr val="F0A22E"/>
              </a:buClr>
            </a:pPr>
            <a:r>
              <a:rPr lang="en-US" sz="1400" b="1" dirty="0">
                <a:solidFill>
                  <a:schemeClr val="bg2">
                    <a:lumMod val="10000"/>
                  </a:schemeClr>
                </a:solidFill>
                <a:sym typeface="Guttman Logo1" panose="05010101010101010101" pitchFamily="2" charset="2"/>
              </a:rPr>
              <a:t> </a:t>
            </a:r>
            <a:r>
              <a:rPr lang="el-GR" sz="1400" b="1" dirty="0">
                <a:solidFill>
                  <a:schemeClr val="bg2">
                    <a:lumMod val="10000"/>
                  </a:schemeClr>
                </a:solidFill>
                <a:sym typeface="Guttman Logo1" panose="05010101010101010101" pitchFamily="2" charset="2"/>
              </a:rPr>
              <a:t> </a:t>
            </a:r>
            <a:r>
              <a:rPr lang="en-US" sz="1200" b="1" dirty="0">
                <a:solidFill>
                  <a:schemeClr val="bg2">
                    <a:lumMod val="10000"/>
                  </a:schemeClr>
                </a:solidFill>
                <a:sym typeface="Guttman Logo1" panose="05010101010101010101" pitchFamily="2" charset="2"/>
              </a:rPr>
              <a:t>ilektrisis@yahoo.gr</a:t>
            </a:r>
          </a:p>
          <a:p>
            <a:pPr lvl="0" algn="just" defTabSz="457200">
              <a:buClr>
                <a:srgbClr val="F0A22E"/>
              </a:buClr>
            </a:pPr>
            <a:r>
              <a:rPr lang="el-GR" sz="1200" b="1" dirty="0">
                <a:solidFill>
                  <a:schemeClr val="bg2">
                    <a:lumMod val="10000"/>
                  </a:schemeClr>
                </a:solidFill>
                <a:sym typeface="Guttman Logo1" panose="05010101010101010101" pitchFamily="2" charset="2"/>
              </a:rPr>
              <a:t> </a:t>
            </a:r>
            <a:r>
              <a:rPr lang="el-GR" sz="1400" b="1" dirty="0">
                <a:solidFill>
                  <a:schemeClr val="bg2">
                    <a:lumMod val="10000"/>
                  </a:schemeClr>
                </a:solidFill>
                <a:sym typeface="Guttman Logo1" panose="05010101010101010101" pitchFamily="2" charset="2"/>
              </a:rPr>
              <a:t></a:t>
            </a:r>
            <a:r>
              <a:rPr lang="en-US" sz="1200" b="1" dirty="0">
                <a:solidFill>
                  <a:schemeClr val="bg2">
                    <a:lumMod val="10000"/>
                  </a:schemeClr>
                </a:solidFill>
                <a:sym typeface="Wingdings" panose="05000000000000000000" pitchFamily="2" charset="2"/>
              </a:rPr>
              <a:t> </a:t>
            </a:r>
            <a:r>
              <a:rPr lang="en-US" sz="1200" b="1" dirty="0">
                <a:solidFill>
                  <a:schemeClr val="bg2">
                    <a:lumMod val="10000"/>
                  </a:schemeClr>
                </a:solidFill>
                <a:sym typeface="Guttman Logo1" panose="05010101010101010101" pitchFamily="2" charset="2"/>
              </a:rPr>
              <a:t>ilektrisis@gmail.com</a:t>
            </a:r>
          </a:p>
        </p:txBody>
      </p:sp>
      <p:sp>
        <p:nvSpPr>
          <p:cNvPr id="5" name="Υπότιτλος 4"/>
          <p:cNvSpPr>
            <a:spLocks noGrp="1"/>
          </p:cNvSpPr>
          <p:nvPr>
            <p:ph type="subTitle" idx="1"/>
          </p:nvPr>
        </p:nvSpPr>
        <p:spPr>
          <a:xfrm>
            <a:off x="8535955" y="2834065"/>
            <a:ext cx="2162617" cy="2179597"/>
          </a:xfrm>
        </p:spPr>
        <p:txBody>
          <a:bodyPr/>
          <a:lstStyle/>
          <a:p>
            <a:r>
              <a:rPr lang="el-GR" dirty="0"/>
              <a:t> </a:t>
            </a:r>
          </a:p>
        </p:txBody>
      </p:sp>
      <p:sp>
        <p:nvSpPr>
          <p:cNvPr id="6" name="TextBox 5"/>
          <p:cNvSpPr txBox="1"/>
          <p:nvPr/>
        </p:nvSpPr>
        <p:spPr>
          <a:xfrm>
            <a:off x="6087542" y="1882816"/>
            <a:ext cx="4322618"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square" rtlCol="0">
            <a:spAutoFit/>
          </a:bodyPr>
          <a:lstStyle/>
          <a:p>
            <a:r>
              <a:rPr lang="en-US"/>
              <a:t>Contact us to discuss your needs and to suggest the best solution for you.</a:t>
            </a:r>
            <a:endParaRPr lang="el-GR"/>
          </a:p>
        </p:txBody>
      </p:sp>
      <p:sp>
        <p:nvSpPr>
          <p:cNvPr id="7" name="TextBox 6"/>
          <p:cNvSpPr txBox="1"/>
          <p:nvPr/>
        </p:nvSpPr>
        <p:spPr>
          <a:xfrm>
            <a:off x="5458691" y="837546"/>
            <a:ext cx="263236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2800" dirty="0" smtClean="0"/>
              <a:t>Contact Us</a:t>
            </a:r>
            <a:endParaRPr lang="el-GR" sz="2800" dirty="0"/>
          </a:p>
        </p:txBody>
      </p:sp>
    </p:spTree>
    <p:extLst>
      <p:ext uri="{BB962C8B-B14F-4D97-AF65-F5344CB8AC3E}">
        <p14:creationId xmlns:p14="http://schemas.microsoft.com/office/powerpoint/2010/main" val="252161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p:cNvSpPr>
            <a:spLocks noGrp="1"/>
          </p:cNvSpPr>
          <p:nvPr>
            <p:ph type="title"/>
          </p:nvPr>
        </p:nvSpPr>
        <p:spPr>
          <a:xfrm>
            <a:off x="489938" y="507098"/>
            <a:ext cx="4525407" cy="1718865"/>
          </a:xfrm>
        </p:spPr>
        <p:txBody>
          <a:bodyPr/>
          <a:lstStyle/>
          <a:p>
            <a:r>
              <a:rPr lang="en-US" sz="3200" dirty="0" smtClean="0">
                <a:solidFill>
                  <a:schemeClr val="bg2">
                    <a:lumMod val="50000"/>
                  </a:schemeClr>
                </a:solidFill>
              </a:rPr>
              <a:t>OUR PURPOSE</a:t>
            </a:r>
            <a:r>
              <a:rPr lang="el-GR" sz="3200" dirty="0" smtClean="0">
                <a:solidFill>
                  <a:schemeClr val="bg2">
                    <a:lumMod val="50000"/>
                  </a:schemeClr>
                </a:solidFill>
              </a:rPr>
              <a:t> </a:t>
            </a:r>
            <a:endParaRPr lang="el-GR" sz="3200" dirty="0"/>
          </a:p>
        </p:txBody>
      </p:sp>
      <p:sp>
        <p:nvSpPr>
          <p:cNvPr id="11" name="Text Placeholder 10">
            <a:extLst>
              <a:ext uri="{FF2B5EF4-FFF2-40B4-BE49-F238E27FC236}">
                <a16:creationId xmlns:a16="http://schemas.microsoft.com/office/drawing/2014/main" xmlns="" id="{104F5115-4987-5C8E-E191-E06A29A553D3}"/>
              </a:ext>
            </a:extLst>
          </p:cNvPr>
          <p:cNvSpPr txBox="1">
            <a:spLocks/>
          </p:cNvSpPr>
          <p:nvPr/>
        </p:nvSpPr>
        <p:spPr>
          <a:xfrm>
            <a:off x="10569" y="4736592"/>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2" name="TextBox 1"/>
          <p:cNvSpPr txBox="1"/>
          <p:nvPr/>
        </p:nvSpPr>
        <p:spPr>
          <a:xfrm>
            <a:off x="6888478" y="2225963"/>
            <a:ext cx="4632961" cy="2031325"/>
          </a:xfrm>
          <a:prstGeom prst="rect">
            <a:avLst/>
          </a:prstGeom>
          <a:noFill/>
        </p:spPr>
        <p:txBody>
          <a:bodyPr wrap="square" rtlCol="0">
            <a:spAutoFit/>
          </a:bodyPr>
          <a:lstStyle/>
          <a:p>
            <a:pPr algn="just"/>
            <a:r>
              <a:rPr lang="el-GR" dirty="0" smtClean="0"/>
              <a:t>   </a:t>
            </a:r>
            <a:r>
              <a:rPr lang="en-US" dirty="0"/>
              <a:t>At ILEKTRISIS, we are committed to providing reliable and innovative solutions in the field of electrical installations. With a focus on quality, safety, and technology, we help the people who trust us to create efficient and safe electrical infrastructures</a:t>
            </a:r>
            <a:r>
              <a:rPr lang="en-US" dirty="0" smtClean="0"/>
              <a:t>.</a:t>
            </a:r>
            <a:endParaRPr lang="el-GR" dirty="0"/>
          </a:p>
        </p:txBody>
      </p:sp>
      <p:sp>
        <p:nvSpPr>
          <p:cNvPr id="5" name="Slide Number Placeholder 15">
            <a:extLst>
              <a:ext uri="{FF2B5EF4-FFF2-40B4-BE49-F238E27FC236}">
                <a16:creationId xmlns="" xmlns:a16="http://schemas.microsoft.com/office/drawing/2014/main" id="{CCB2D080-C33E-7ABA-4BFC-D6F8F922FF10}"/>
              </a:ext>
            </a:extLst>
          </p:cNvPr>
          <p:cNvSpPr>
            <a:spLocks noGrp="1"/>
          </p:cNvSpPr>
          <p:nvPr>
            <p:ph type="sldNum" sz="quarter" idx="11"/>
          </p:nvPr>
        </p:nvSpPr>
        <p:spPr>
          <a:xfrm>
            <a:off x="10352540" y="295729"/>
            <a:ext cx="838199" cy="767687"/>
          </a:xfrm>
        </p:spPr>
        <p:txBody>
          <a:bodyPr/>
          <a:lstStyle/>
          <a:p>
            <a:r>
              <a:rPr lang="el-GR" sz="2800" b="0" dirty="0" smtClean="0">
                <a:solidFill>
                  <a:schemeClr val="bg1"/>
                </a:solidFill>
              </a:rPr>
              <a:t>  3</a:t>
            </a:r>
            <a:endParaRPr lang="en-US" sz="2800" b="0" dirty="0">
              <a:solidFill>
                <a:schemeClr val="bg1"/>
              </a:solidFill>
            </a:endParaRPr>
          </a:p>
        </p:txBody>
      </p:sp>
    </p:spTree>
    <p:extLst>
      <p:ext uri="{BB962C8B-B14F-4D97-AF65-F5344CB8AC3E}">
        <p14:creationId xmlns:p14="http://schemas.microsoft.com/office/powerpoint/2010/main" val="318333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D3B7B0AB-7E6D-621B-43E7-5825A6443DDF}"/>
              </a:ext>
            </a:extLst>
          </p:cNvPr>
          <p:cNvSpPr>
            <a:spLocks noGrp="1"/>
          </p:cNvSpPr>
          <p:nvPr>
            <p:ph type="title"/>
          </p:nvPr>
        </p:nvSpPr>
        <p:spPr>
          <a:xfrm>
            <a:off x="847383" y="1106424"/>
            <a:ext cx="6839712" cy="504662"/>
          </a:xfrm>
        </p:spPr>
        <p:txBody>
          <a:bodyPr anchor="b"/>
          <a:lstStyle/>
          <a:p>
            <a:r>
              <a:rPr lang="en-US" dirty="0" smtClean="0">
                <a:solidFill>
                  <a:schemeClr val="bg2">
                    <a:lumMod val="50000"/>
                  </a:schemeClr>
                </a:solidFill>
              </a:rPr>
              <a:t>OUR VALUES</a:t>
            </a:r>
            <a:endParaRPr lang="en-US" dirty="0">
              <a:solidFill>
                <a:schemeClr val="bg2">
                  <a:lumMod val="50000"/>
                </a:schemeClr>
              </a:solidFill>
            </a:endParaRPr>
          </a:p>
        </p:txBody>
      </p:sp>
      <p:sp>
        <p:nvSpPr>
          <p:cNvPr id="3" name="Text Placeholder 2">
            <a:extLst>
              <a:ext uri="{FF2B5EF4-FFF2-40B4-BE49-F238E27FC236}">
                <a16:creationId xmlns:a16="http://schemas.microsoft.com/office/drawing/2014/main" xmlns="" id="{0F17F915-9766-1FC8-98BD-D9AE3D5B2A55}"/>
              </a:ext>
            </a:extLst>
          </p:cNvPr>
          <p:cNvSpPr>
            <a:spLocks noGrp="1"/>
          </p:cNvSpPr>
          <p:nvPr>
            <p:ph type="body" idx="1"/>
          </p:nvPr>
        </p:nvSpPr>
        <p:spPr>
          <a:xfrm>
            <a:off x="921273" y="2567708"/>
            <a:ext cx="5411071" cy="3810001"/>
          </a:xfrm>
        </p:spPr>
        <p:txBody>
          <a:bodyPr anchor="b"/>
          <a:lstStyle/>
          <a:p>
            <a:endParaRPr lang="el-GR" dirty="0" smtClean="0">
              <a:solidFill>
                <a:schemeClr val="tx1">
                  <a:lumMod val="75000"/>
                  <a:lumOff val="25000"/>
                </a:schemeClr>
              </a:solidFill>
            </a:endParaRPr>
          </a:p>
          <a:p>
            <a:endParaRPr lang="el-GR" dirty="0">
              <a:solidFill>
                <a:schemeClr val="tx1">
                  <a:lumMod val="75000"/>
                  <a:lumOff val="25000"/>
                </a:schemeClr>
              </a:solidFill>
            </a:endParaRPr>
          </a:p>
          <a:p>
            <a:endParaRPr lang="el-GR" dirty="0" smtClean="0">
              <a:solidFill>
                <a:schemeClr val="tx1">
                  <a:lumMod val="75000"/>
                  <a:lumOff val="25000"/>
                </a:schemeClr>
              </a:solidFill>
            </a:endParaRPr>
          </a:p>
          <a:p>
            <a:endParaRPr lang="el-GR" dirty="0">
              <a:solidFill>
                <a:schemeClr val="tx1">
                  <a:lumMod val="75000"/>
                  <a:lumOff val="25000"/>
                </a:schemeClr>
              </a:solidFill>
            </a:endParaRPr>
          </a:p>
          <a:p>
            <a:endParaRPr lang="el-GR" dirty="0" smtClean="0">
              <a:solidFill>
                <a:schemeClr val="tx1">
                  <a:lumMod val="75000"/>
                  <a:lumOff val="25000"/>
                </a:schemeClr>
              </a:solidFill>
            </a:endParaRPr>
          </a:p>
          <a:p>
            <a:endParaRPr lang="el-GR" dirty="0" smtClean="0">
              <a:solidFill>
                <a:schemeClr val="tx1">
                  <a:lumMod val="75000"/>
                  <a:lumOff val="25000"/>
                </a:schemeClr>
              </a:solidFill>
            </a:endParaRPr>
          </a:p>
          <a:p>
            <a:r>
              <a:rPr lang="en-US" dirty="0" smtClean="0">
                <a:solidFill>
                  <a:schemeClr val="tx1">
                    <a:lumMod val="75000"/>
                    <a:lumOff val="25000"/>
                  </a:schemeClr>
                </a:solidFill>
              </a:rPr>
              <a:t>•Reliability</a:t>
            </a:r>
            <a:r>
              <a:rPr lang="el-GR" dirty="0" smtClean="0">
                <a:solidFill>
                  <a:schemeClr val="tx1">
                    <a:lumMod val="75000"/>
                    <a:lumOff val="25000"/>
                  </a:schemeClr>
                </a:solidFill>
              </a:rPr>
              <a:t> - </a:t>
            </a:r>
            <a:r>
              <a:rPr lang="en-US" sz="1400" dirty="0" smtClean="0"/>
              <a:t> </a:t>
            </a:r>
            <a:r>
              <a:rPr lang="en-US" sz="1400" dirty="0"/>
              <a:t>with solutions that stand the test of time and the demands of the modern </a:t>
            </a:r>
            <a:r>
              <a:rPr lang="en-US" sz="1400" dirty="0" smtClean="0"/>
              <a:t>market.</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•Innovation</a:t>
            </a:r>
            <a:r>
              <a:rPr lang="el-GR" dirty="0" smtClean="0">
                <a:solidFill>
                  <a:schemeClr val="tx1">
                    <a:lumMod val="75000"/>
                    <a:lumOff val="25000"/>
                  </a:schemeClr>
                </a:solidFill>
              </a:rPr>
              <a:t> - </a:t>
            </a:r>
            <a:r>
              <a:rPr lang="en-US" sz="1400" dirty="0" smtClean="0"/>
              <a:t>we </a:t>
            </a:r>
            <a:r>
              <a:rPr lang="en-US" sz="1400" dirty="0"/>
              <a:t>are constantly updated on the latest technologies in our field</a:t>
            </a:r>
            <a:r>
              <a:rPr lang="en-US" sz="1400" dirty="0" smtClean="0"/>
              <a:t>.</a:t>
            </a:r>
            <a:endParaRPr lang="el-GR" sz="1400" dirty="0">
              <a:solidFill>
                <a:schemeClr val="tx1">
                  <a:lumMod val="75000"/>
                  <a:lumOff val="25000"/>
                </a:schemeClr>
              </a:solidFill>
            </a:endParaRPr>
          </a:p>
          <a:p>
            <a:r>
              <a:rPr lang="en-US" dirty="0" smtClean="0">
                <a:solidFill>
                  <a:schemeClr val="tx1">
                    <a:lumMod val="75000"/>
                    <a:lumOff val="25000"/>
                  </a:schemeClr>
                </a:solidFill>
              </a:rPr>
              <a:t>•Safety -</a:t>
            </a:r>
            <a:r>
              <a:rPr lang="en-US" sz="1400" dirty="0" smtClean="0"/>
              <a:t> we </a:t>
            </a:r>
            <a:r>
              <a:rPr lang="en-US" sz="1400" dirty="0"/>
              <a:t>comply with the highest safety standards</a:t>
            </a:r>
            <a:r>
              <a:rPr lang="en-US" sz="1400" dirty="0" smtClean="0"/>
              <a:t>.</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•Service -</a:t>
            </a:r>
            <a:r>
              <a:rPr lang="el-GR" dirty="0" smtClean="0">
                <a:solidFill>
                  <a:schemeClr val="tx1">
                    <a:lumMod val="75000"/>
                    <a:lumOff val="25000"/>
                  </a:schemeClr>
                </a:solidFill>
              </a:rPr>
              <a:t> </a:t>
            </a:r>
            <a:r>
              <a:rPr lang="en-US" sz="1400" dirty="0" smtClean="0"/>
              <a:t>we </a:t>
            </a:r>
            <a:r>
              <a:rPr lang="en-US" sz="1400" dirty="0"/>
              <a:t>build relationships of trust with our partners and customers</a:t>
            </a:r>
            <a:r>
              <a:rPr lang="en-US" sz="1400" dirty="0" smtClean="0"/>
              <a:t>.</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•Sustainability - </a:t>
            </a:r>
            <a:r>
              <a:rPr lang="en-US" sz="1400" dirty="0" smtClean="0">
                <a:solidFill>
                  <a:schemeClr val="tx1">
                    <a:lumMod val="75000"/>
                    <a:lumOff val="25000"/>
                  </a:schemeClr>
                </a:solidFill>
              </a:rPr>
              <a:t>we </a:t>
            </a:r>
            <a:r>
              <a:rPr lang="en-US" sz="1400" dirty="0">
                <a:solidFill>
                  <a:schemeClr val="tx1">
                    <a:lumMod val="75000"/>
                    <a:lumOff val="25000"/>
                  </a:schemeClr>
                </a:solidFill>
              </a:rPr>
              <a:t>support energy-efficient solutions for a greener future</a:t>
            </a:r>
            <a:r>
              <a:rPr lang="en-US" sz="1400" dirty="0" smtClean="0">
                <a:solidFill>
                  <a:schemeClr val="tx1">
                    <a:lumMod val="75000"/>
                    <a:lumOff val="25000"/>
                  </a:schemeClr>
                </a:solidFill>
              </a:rPr>
              <a:t>.</a:t>
            </a:r>
            <a:endParaRPr lang="el-GR" dirty="0">
              <a:solidFill>
                <a:schemeClr val="tx1">
                  <a:lumMod val="75000"/>
                  <a:lumOff val="25000"/>
                </a:schemeClr>
              </a:solidFill>
            </a:endParaRPr>
          </a:p>
          <a:p>
            <a:endParaRPr lang="en-US" dirty="0">
              <a:solidFill>
                <a:schemeClr val="tx1">
                  <a:lumMod val="75000"/>
                  <a:lumOff val="25000"/>
                </a:schemeClr>
              </a:solidFill>
            </a:endParaRPr>
          </a:p>
        </p:txBody>
      </p:sp>
      <p:sp>
        <p:nvSpPr>
          <p:cNvPr id="16" name="Slide Number Placeholder 15">
            <a:extLst>
              <a:ext uri="{FF2B5EF4-FFF2-40B4-BE49-F238E27FC236}">
                <a16:creationId xmlns:a16="http://schemas.microsoft.com/office/drawing/2014/main" xmlns=""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graphicFrame>
        <p:nvGraphicFramePr>
          <p:cNvPr id="22" name="Θέση περιεχομένου 8"/>
          <p:cNvGraphicFramePr>
            <a:graphicFrameLocks/>
          </p:cNvGraphicFramePr>
          <p:nvPr>
            <p:extLst>
              <p:ext uri="{D42A27DB-BD31-4B8C-83A1-F6EECF244321}">
                <p14:modId xmlns:p14="http://schemas.microsoft.com/office/powerpoint/2010/main" val="2549049677"/>
              </p:ext>
            </p:extLst>
          </p:nvPr>
        </p:nvGraphicFramePr>
        <p:xfrm>
          <a:off x="702056" y="2361275"/>
          <a:ext cx="10946675" cy="4222866"/>
        </p:xfrm>
        <a:graphic>
          <a:graphicData uri="http://schemas.openxmlformats.org/drawingml/2006/chart">
            <c:chart xmlns:c="http://schemas.openxmlformats.org/drawingml/2006/chart" xmlns:r="http://schemas.openxmlformats.org/officeDocument/2006/relationships" r:id="rId3"/>
          </a:graphicData>
        </a:graphic>
      </p:graphicFrame>
      <p:pic>
        <p:nvPicPr>
          <p:cNvPr id="5" name="Εικόνα 4"/>
          <p:cNvPicPr>
            <a:picLocks noChangeAspect="1"/>
          </p:cNvPicPr>
          <p:nvPr/>
        </p:nvPicPr>
        <p:blipFill rotWithShape="1">
          <a:blip r:embed="rId4"/>
          <a:srcRect t="18660" b="23631"/>
          <a:stretch/>
        </p:blipFill>
        <p:spPr>
          <a:xfrm>
            <a:off x="8038407" y="3484988"/>
            <a:ext cx="2314133" cy="1613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1681408" y="3022745"/>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4" name="Εικόνα 3"/>
          <p:cNvPicPr>
            <a:picLocks noChangeAspect="1"/>
          </p:cNvPicPr>
          <p:nvPr/>
        </p:nvPicPr>
        <p:blipFill>
          <a:blip r:embed="rId2"/>
          <a:stretch>
            <a:fillRect/>
          </a:stretch>
        </p:blipFill>
        <p:spPr>
          <a:xfrm>
            <a:off x="2610080" y="2374501"/>
            <a:ext cx="3451715" cy="2588786"/>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style>
          <a:lnRef idx="1">
            <a:schemeClr val="accent1"/>
          </a:lnRef>
          <a:fillRef idx="2">
            <a:schemeClr val="accent1"/>
          </a:fillRef>
          <a:effectRef idx="1">
            <a:schemeClr val="accent1"/>
          </a:effectRef>
          <a:fontRef idx="minor">
            <a:schemeClr val="dk1"/>
          </a:fontRef>
        </p:style>
      </p:pic>
      <p:sp>
        <p:nvSpPr>
          <p:cNvPr id="2" name="Title 1">
            <a:extLst>
              <a:ext uri="{FF2B5EF4-FFF2-40B4-BE49-F238E27FC236}">
                <a16:creationId xmlns:a16="http://schemas.microsoft.com/office/drawing/2014/main" xmlns="" id="{57EEA49A-DC7C-9C4F-2F9A-564E195C5628}"/>
              </a:ext>
            </a:extLst>
          </p:cNvPr>
          <p:cNvSpPr>
            <a:spLocks noGrp="1"/>
          </p:cNvSpPr>
          <p:nvPr>
            <p:ph type="title"/>
          </p:nvPr>
        </p:nvSpPr>
        <p:spPr>
          <a:xfrm>
            <a:off x="994925" y="831161"/>
            <a:ext cx="5248656" cy="724989"/>
          </a:xfrm>
        </p:spPr>
        <p:txBody>
          <a:bodyPr anchor="t"/>
          <a:lstStyle/>
          <a:p>
            <a:r>
              <a:rPr lang="en-US" dirty="0" smtClean="0">
                <a:solidFill>
                  <a:schemeClr val="bg2">
                    <a:lumMod val="50000"/>
                  </a:schemeClr>
                </a:solidFill>
              </a:rPr>
              <a:t>OUR SERVICES</a:t>
            </a:r>
            <a:r>
              <a:rPr lang="el-GR" dirty="0" smtClean="0">
                <a:solidFill>
                  <a:schemeClr val="bg2">
                    <a:lumMod val="50000"/>
                  </a:schemeClr>
                </a:solidFill>
              </a:rPr>
              <a:t> </a:t>
            </a:r>
            <a:endParaRPr lang="en-US" dirty="0">
              <a:solidFill>
                <a:schemeClr val="bg2">
                  <a:lumMod val="50000"/>
                </a:schemeClr>
              </a:solidFill>
            </a:endParaRPr>
          </a:p>
        </p:txBody>
      </p:sp>
      <p:sp>
        <p:nvSpPr>
          <p:cNvPr id="27" name="Slide Number Placeholder 26">
            <a:extLst>
              <a:ext uri="{FF2B5EF4-FFF2-40B4-BE49-F238E27FC236}">
                <a16:creationId xmlns:a16="http://schemas.microsoft.com/office/drawing/2014/main" xmlns="" id="{A4B6E0DA-DEBF-CAD7-638D-5FAC6A83CE38}"/>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11" name="Subtitle 4">
            <a:extLst>
              <a:ext uri="{FF2B5EF4-FFF2-40B4-BE49-F238E27FC236}">
                <a16:creationId xmlns:a16="http://schemas.microsoft.com/office/drawing/2014/main" xmlns="" id="{0E8B56C7-C38F-E96E-3C19-8ACF8AF9E716}"/>
              </a:ext>
            </a:extLst>
          </p:cNvPr>
          <p:cNvSpPr txBox="1">
            <a:spLocks/>
          </p:cNvSpPr>
          <p:nvPr/>
        </p:nvSpPr>
        <p:spPr>
          <a:xfrm>
            <a:off x="6243581" y="2374501"/>
            <a:ext cx="5063163" cy="137989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n-US" dirty="0"/>
              <a:t>Our company offers a complete range of services capable of covering every stage of a project. From installation to maintenance and upgrading of any project, we provide:</a:t>
            </a:r>
            <a:endParaRPr lang="el-GR" dirty="0"/>
          </a:p>
          <a:p>
            <a:pPr marL="0" indent="0" algn="just">
              <a:buNone/>
            </a:pPr>
            <a:endParaRPr lang="en-US" dirty="0"/>
          </a:p>
        </p:txBody>
      </p:sp>
      <p:sp>
        <p:nvSpPr>
          <p:cNvPr id="14" name="Ορθογώνιο 13"/>
          <p:cNvSpPr/>
          <p:nvPr/>
        </p:nvSpPr>
        <p:spPr>
          <a:xfrm>
            <a:off x="6243581" y="4066125"/>
            <a:ext cx="5252139" cy="2505301"/>
          </a:xfrm>
          <a:prstGeom prst="rect">
            <a:avLst/>
          </a:prstGeom>
        </p:spPr>
        <p:txBody>
          <a:bodyPr wrap="square">
            <a:spAutoFit/>
          </a:bodyPr>
          <a:lstStyle/>
          <a:p>
            <a:pPr lvl="0" defTabSz="457200">
              <a:lnSpc>
                <a:spcPct val="120000"/>
              </a:lnSpc>
              <a:spcAft>
                <a:spcPts val="1200"/>
              </a:spcAft>
              <a:buClr>
                <a:srgbClr val="F0A22E"/>
              </a:buClr>
              <a:buSzPct val="80000"/>
            </a:pPr>
            <a:r>
              <a:rPr lang="en-US" dirty="0" smtClean="0">
                <a:solidFill>
                  <a:prstClr val="black">
                    <a:lumMod val="75000"/>
                    <a:lumOff val="25000"/>
                  </a:prstClr>
                </a:solidFill>
              </a:rPr>
              <a:t>•Electrical installations</a:t>
            </a:r>
            <a:r>
              <a:rPr lang="el-GR" dirty="0" smtClean="0">
                <a:solidFill>
                  <a:prstClr val="black">
                    <a:lumMod val="75000"/>
                    <a:lumOff val="25000"/>
                  </a:prstClr>
                </a:solidFill>
              </a:rPr>
              <a:t> -</a:t>
            </a:r>
            <a:r>
              <a:rPr lang="en-US" sz="1400" dirty="0" smtClean="0"/>
              <a:t> </a:t>
            </a:r>
            <a:r>
              <a:rPr lang="en-US" sz="1400" dirty="0"/>
              <a:t>in industries, commercial spaces, and infrastructure projects.</a:t>
            </a:r>
            <a:endParaRPr lang="el-GR" sz="1400" dirty="0" smtClean="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•Construction of Medium/Low Voltage Substations</a:t>
            </a:r>
            <a:r>
              <a:rPr lang="el-GR" dirty="0" smtClean="0">
                <a:solidFill>
                  <a:prstClr val="black">
                    <a:lumMod val="75000"/>
                    <a:lumOff val="25000"/>
                  </a:prstClr>
                </a:solidFill>
              </a:rPr>
              <a:t> -</a:t>
            </a:r>
            <a:r>
              <a:rPr lang="en-US" sz="1400" dirty="0" smtClean="0"/>
              <a:t> </a:t>
            </a:r>
            <a:r>
              <a:rPr lang="en-US" sz="1400" dirty="0"/>
              <a:t>in industries, commercial spaces, and infrastructure projects</a:t>
            </a:r>
            <a:r>
              <a:rPr lang="en-US" sz="1400" dirty="0" smtClean="0"/>
              <a:t>.</a:t>
            </a:r>
            <a:endParaRPr lang="el-GR" sz="1400" dirty="0" smtClean="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•Security systems &amp; fire detection</a:t>
            </a:r>
            <a:r>
              <a:rPr lang="en-US" sz="1400" dirty="0" smtClean="0"/>
              <a:t> </a:t>
            </a:r>
            <a:r>
              <a:rPr lang="en-US" sz="1400" dirty="0"/>
              <a:t>- for the safety and protection of any </a:t>
            </a:r>
            <a:r>
              <a:rPr lang="en-US" sz="1400"/>
              <a:t>space</a:t>
            </a:r>
            <a:r>
              <a:rPr lang="en-US" sz="1400" smtClean="0"/>
              <a:t>.</a:t>
            </a:r>
            <a:endParaRPr lang="el-GR" sz="1400" dirty="0"/>
          </a:p>
        </p:txBody>
      </p:sp>
      <p:pic>
        <p:nvPicPr>
          <p:cNvPr id="10" name="Θέση εικόνας 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742" r="8742"/>
          <a:stretch>
            <a:fillRect/>
          </a:stretch>
        </p:blipFill>
        <p:spPr>
          <a:xfrm>
            <a:off x="-9235" y="3754397"/>
            <a:ext cx="3840798" cy="3103604"/>
          </a:xfrm>
        </p:spPr>
      </p:pic>
    </p:spTree>
    <p:extLst>
      <p:ext uri="{BB962C8B-B14F-4D97-AF65-F5344CB8AC3E}">
        <p14:creationId xmlns:p14="http://schemas.microsoft.com/office/powerpoint/2010/main" val="132376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9898441" y="4590722"/>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5" name="Title 4">
            <a:extLst>
              <a:ext uri="{FF2B5EF4-FFF2-40B4-BE49-F238E27FC236}">
                <a16:creationId xmlns:a16="http://schemas.microsoft.com/office/drawing/2014/main" xmlns="" id="{01BA8B96-A97F-34F3-6F87-24039CBE0C06}"/>
              </a:ext>
            </a:extLst>
          </p:cNvPr>
          <p:cNvSpPr>
            <a:spLocks noGrp="1"/>
          </p:cNvSpPr>
          <p:nvPr>
            <p:ph type="title"/>
          </p:nvPr>
        </p:nvSpPr>
        <p:spPr>
          <a:xfrm>
            <a:off x="850392" y="365760"/>
            <a:ext cx="10085832" cy="978408"/>
          </a:xfrm>
        </p:spPr>
        <p:txBody>
          <a:bodyPr/>
          <a:lstStyle/>
          <a:p>
            <a:r>
              <a:rPr lang="en-US" dirty="0" smtClean="0">
                <a:solidFill>
                  <a:srgbClr val="FBEEC9">
                    <a:lumMod val="50000"/>
                  </a:srgbClr>
                </a:solidFill>
              </a:rPr>
              <a:t>OUR SERVICES</a:t>
            </a:r>
            <a:r>
              <a:rPr lang="el-GR" dirty="0" smtClean="0">
                <a:solidFill>
                  <a:srgbClr val="FBEEC9">
                    <a:lumMod val="50000"/>
                  </a:srgbClr>
                </a:solidFill>
              </a:rPr>
              <a:t> </a:t>
            </a:r>
            <a:endParaRPr lang="en-US" dirty="0"/>
          </a:p>
        </p:txBody>
      </p:sp>
      <p:sp>
        <p:nvSpPr>
          <p:cNvPr id="4" name="Slide Number Placeholder 3">
            <a:extLst>
              <a:ext uri="{FF2B5EF4-FFF2-40B4-BE49-F238E27FC236}">
                <a16:creationId xmlns:a16="http://schemas.microsoft.com/office/drawing/2014/main" xmlns="" id="{54F1F300-07D0-6B39-2D9D-ACA25BCE9EC4}"/>
              </a:ext>
            </a:extLst>
          </p:cNvPr>
          <p:cNvSpPr>
            <a:spLocks noGrp="1"/>
          </p:cNvSpPr>
          <p:nvPr>
            <p:ph type="sldNum" sz="quarter" idx="35"/>
          </p:nvPr>
        </p:nvSpPr>
        <p:spPr/>
        <p:txBody>
          <a:bodyPr/>
          <a:lstStyle/>
          <a:p>
            <a:fld id="{09A01C0A-2BB6-49E7-91A3-DCB9F9F59583}" type="slidenum">
              <a:rPr lang="en-US" smtClean="0"/>
              <a:pPr/>
              <a:t>6</a:t>
            </a:fld>
            <a:endParaRPr lang="en-US" dirty="0"/>
          </a:p>
        </p:txBody>
      </p:sp>
      <p:sp>
        <p:nvSpPr>
          <p:cNvPr id="33"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156723" y="3105640"/>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0" name="Ορθογώνιο 9"/>
          <p:cNvSpPr/>
          <p:nvPr/>
        </p:nvSpPr>
        <p:spPr>
          <a:xfrm>
            <a:off x="850392" y="2574575"/>
            <a:ext cx="5425717" cy="3767185"/>
          </a:xfrm>
          <a:prstGeom prst="rect">
            <a:avLst/>
          </a:prstGeom>
        </p:spPr>
        <p:txBody>
          <a:bodyPr wrap="square">
            <a:spAutoFit/>
          </a:bodyPr>
          <a:lstStyle/>
          <a:p>
            <a:pPr lvl="0" defTabSz="457200">
              <a:lnSpc>
                <a:spcPct val="120000"/>
              </a:lnSpc>
              <a:spcAft>
                <a:spcPts val="1200"/>
              </a:spcAft>
              <a:buClr>
                <a:srgbClr val="F0A22E"/>
              </a:buClr>
              <a:buSzPct val="80000"/>
            </a:pPr>
            <a:r>
              <a:rPr lang="en-US" dirty="0" smtClean="0">
                <a:solidFill>
                  <a:prstClr val="black">
                    <a:lumMod val="75000"/>
                    <a:lumOff val="25000"/>
                  </a:prstClr>
                </a:solidFill>
              </a:rPr>
              <a:t>•Renewable Energy Sources</a:t>
            </a:r>
            <a:r>
              <a:rPr lang="el-GR" dirty="0" smtClean="0">
                <a:solidFill>
                  <a:prstClr val="black">
                    <a:lumMod val="75000"/>
                    <a:lumOff val="25000"/>
                  </a:prstClr>
                </a:solidFill>
              </a:rPr>
              <a:t> </a:t>
            </a:r>
            <a:r>
              <a:rPr lang="el-GR" dirty="0">
                <a:solidFill>
                  <a:prstClr val="black">
                    <a:lumMod val="75000"/>
                    <a:lumOff val="25000"/>
                  </a:prstClr>
                </a:solidFill>
              </a:rPr>
              <a:t>– </a:t>
            </a:r>
            <a:r>
              <a:rPr lang="en-US" sz="1400" dirty="0" smtClean="0"/>
              <a:t>  UPS, Net Metering, </a:t>
            </a:r>
            <a:r>
              <a:rPr lang="en-US" sz="1400" dirty="0"/>
              <a:t>PV Systems.</a:t>
            </a:r>
            <a:endParaRPr lang="el-GR" sz="1400" dirty="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•Automation</a:t>
            </a:r>
            <a:r>
              <a:rPr lang="el-GR" dirty="0" smtClean="0">
                <a:solidFill>
                  <a:prstClr val="black">
                    <a:lumMod val="75000"/>
                    <a:lumOff val="25000"/>
                  </a:prstClr>
                </a:solidFill>
              </a:rPr>
              <a:t> &amp; </a:t>
            </a:r>
            <a:r>
              <a:rPr lang="en-US" dirty="0" smtClean="0">
                <a:solidFill>
                  <a:prstClr val="black">
                    <a:lumMod val="75000"/>
                    <a:lumOff val="25000"/>
                  </a:prstClr>
                </a:solidFill>
              </a:rPr>
              <a:t>Smart Home </a:t>
            </a:r>
            <a:r>
              <a:rPr lang="el-GR" dirty="0" smtClean="0">
                <a:solidFill>
                  <a:prstClr val="black">
                    <a:lumMod val="75000"/>
                    <a:lumOff val="25000"/>
                  </a:prstClr>
                </a:solidFill>
              </a:rPr>
              <a:t>– </a:t>
            </a:r>
            <a:r>
              <a:rPr lang="en-US" sz="1400" dirty="0" smtClean="0"/>
              <a:t>for </a:t>
            </a:r>
            <a:r>
              <a:rPr lang="en-US" sz="1400" dirty="0"/>
              <a:t>smart buildings &amp; energy management systems</a:t>
            </a:r>
            <a:r>
              <a:rPr lang="en-US" sz="1400" dirty="0" smtClean="0"/>
              <a:t>.</a:t>
            </a:r>
            <a:endParaRPr lang="el-GR" sz="1400" dirty="0" smtClean="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•Building Management Systems</a:t>
            </a:r>
            <a:r>
              <a:rPr lang="en-US" dirty="0">
                <a:solidFill>
                  <a:prstClr val="black">
                    <a:lumMod val="75000"/>
                    <a:lumOff val="25000"/>
                  </a:prstClr>
                </a:solidFill>
              </a:rPr>
              <a:t> </a:t>
            </a:r>
            <a:r>
              <a:rPr lang="el-GR" dirty="0" smtClean="0">
                <a:solidFill>
                  <a:prstClr val="black">
                    <a:lumMod val="75000"/>
                    <a:lumOff val="25000"/>
                  </a:prstClr>
                </a:solidFill>
              </a:rPr>
              <a:t>- </a:t>
            </a:r>
            <a:r>
              <a:rPr lang="en-US" dirty="0" smtClean="0">
                <a:solidFill>
                  <a:prstClr val="black">
                    <a:lumMod val="75000"/>
                    <a:lumOff val="25000"/>
                  </a:prstClr>
                </a:solidFill>
              </a:rPr>
              <a:t>BMS </a:t>
            </a:r>
            <a:r>
              <a:rPr lang="el-GR" dirty="0" smtClean="0">
                <a:solidFill>
                  <a:prstClr val="black">
                    <a:lumMod val="75000"/>
                    <a:lumOff val="25000"/>
                  </a:prstClr>
                </a:solidFill>
              </a:rPr>
              <a:t>– </a:t>
            </a:r>
            <a:r>
              <a:rPr lang="en-US" sz="1400" dirty="0" smtClean="0"/>
              <a:t> </a:t>
            </a:r>
            <a:r>
              <a:rPr lang="en-US" sz="1400" dirty="0"/>
              <a:t>for performance control of electromechanical systems of buildings</a:t>
            </a:r>
            <a:r>
              <a:rPr lang="en-US" sz="1400" dirty="0" smtClean="0"/>
              <a:t>.</a:t>
            </a:r>
            <a:endParaRPr lang="el-GR" sz="1400" dirty="0" smtClean="0">
              <a:solidFill>
                <a:prstClr val="black">
                  <a:lumMod val="75000"/>
                  <a:lumOff val="25000"/>
                </a:prstClr>
              </a:solidFill>
            </a:endParaRPr>
          </a:p>
          <a:p>
            <a:pPr lvl="0" defTabSz="457200">
              <a:lnSpc>
                <a:spcPct val="120000"/>
              </a:lnSpc>
              <a:spcAft>
                <a:spcPts val="1200"/>
              </a:spcAft>
              <a:buClr>
                <a:srgbClr val="F0A22E"/>
              </a:buClr>
              <a:buSzPct val="80000"/>
            </a:pPr>
            <a:r>
              <a:rPr lang="en-US" dirty="0" smtClean="0">
                <a:solidFill>
                  <a:prstClr val="black">
                    <a:lumMod val="75000"/>
                    <a:lumOff val="25000"/>
                  </a:prstClr>
                </a:solidFill>
              </a:rPr>
              <a:t>•Fiber Optic Networks</a:t>
            </a:r>
            <a:r>
              <a:rPr lang="el-GR" dirty="0" smtClean="0">
                <a:solidFill>
                  <a:prstClr val="black">
                    <a:lumMod val="75000"/>
                    <a:lumOff val="25000"/>
                  </a:prstClr>
                </a:solidFill>
              </a:rPr>
              <a:t> </a:t>
            </a:r>
            <a:r>
              <a:rPr lang="el-GR" dirty="0">
                <a:solidFill>
                  <a:prstClr val="black">
                    <a:lumMod val="75000"/>
                    <a:lumOff val="25000"/>
                  </a:prstClr>
                </a:solidFill>
              </a:rPr>
              <a:t>– </a:t>
            </a:r>
            <a:r>
              <a:rPr lang="en-US" dirty="0" smtClean="0">
                <a:solidFill>
                  <a:prstClr val="black">
                    <a:lumMod val="75000"/>
                    <a:lumOff val="25000"/>
                  </a:prstClr>
                </a:solidFill>
              </a:rPr>
              <a:t>Data Networks &amp; Telephone Networks </a:t>
            </a:r>
            <a:r>
              <a:rPr lang="el-GR" dirty="0" smtClean="0">
                <a:solidFill>
                  <a:prstClr val="black">
                    <a:lumMod val="75000"/>
                    <a:lumOff val="25000"/>
                  </a:prstClr>
                </a:solidFill>
              </a:rPr>
              <a:t>–</a:t>
            </a:r>
            <a:r>
              <a:rPr lang="en-US" sz="1400" smtClean="0"/>
              <a:t> </a:t>
            </a:r>
            <a:r>
              <a:rPr lang="en-US" sz="1400" dirty="0"/>
              <a:t>installation &amp; measurement of fiber optics, design &amp; construction of Data networks and telephone networks.</a:t>
            </a:r>
            <a:endParaRPr lang="el-GR" sz="1400" dirty="0">
              <a:solidFill>
                <a:prstClr val="black">
                  <a:lumMod val="75000"/>
                  <a:lumOff val="25000"/>
                </a:prstClr>
              </a:solidFill>
            </a:endParaRPr>
          </a:p>
        </p:txBody>
      </p:sp>
      <p:pic>
        <p:nvPicPr>
          <p:cNvPr id="14" name="Θέση εικόνας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741" b="24741"/>
          <a:stretch>
            <a:fillRect/>
          </a:stretch>
        </p:blipFill>
        <p:spPr>
          <a:xfrm>
            <a:off x="6276109" y="3722030"/>
            <a:ext cx="4123944" cy="2615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1">
            <a:schemeClr val="accent1"/>
          </a:lnRef>
          <a:fillRef idx="2">
            <a:schemeClr val="accent1"/>
          </a:fillRef>
          <a:effectRef idx="1">
            <a:schemeClr val="accent1"/>
          </a:effectRef>
          <a:fontRef idx="minor">
            <a:schemeClr val="dk1"/>
          </a:fontRef>
        </p:style>
      </p:pic>
      <p:pic>
        <p:nvPicPr>
          <p:cNvPr id="11" name="Εικόνα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51377" y="2537769"/>
            <a:ext cx="2986426" cy="2239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12169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xmlns="" id="{3B5704EA-7A65-5CC2-D428-F28396B06208}"/>
              </a:ext>
              <a:ext uri="{C183D7F6-B498-43B3-948B-1728B52AA6E4}">
                <adec:decorative xmlns:adec="http://schemas.microsoft.com/office/drawing/2017/decorative" xmlns="" val="1"/>
              </a:ext>
            </a:extLst>
          </p:cNvPr>
          <p:cNvSpPr/>
          <p:nvPr/>
        </p:nvSpPr>
        <p:spPr>
          <a:xfrm>
            <a:off x="3619253" y="4417564"/>
            <a:ext cx="1292298" cy="1292298"/>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pic>
        <p:nvPicPr>
          <p:cNvPr id="13" name="Εικόνα 12" descr="C:\Users\User\AppData\Local\Temp\{D7C505E0-02E8-4AE5-85AC-1C03985FC843}.tmp"/>
          <p:cNvPicPr/>
          <p:nvPr/>
        </p:nvPicPr>
        <p:blipFill rotWithShape="1">
          <a:blip r:embed="rId2">
            <a:extLst>
              <a:ext uri="{28A0092B-C50C-407E-A947-70E740481C1C}">
                <a14:useLocalDpi xmlns:a14="http://schemas.microsoft.com/office/drawing/2010/main" val="0"/>
              </a:ext>
            </a:extLst>
          </a:blip>
          <a:srcRect t="35045" b="6543"/>
          <a:stretch/>
        </p:blipFill>
        <p:spPr bwMode="auto">
          <a:xfrm>
            <a:off x="2694774" y="2321813"/>
            <a:ext cx="3186545" cy="254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style>
          <a:lnRef idx="1">
            <a:schemeClr val="accent1"/>
          </a:lnRef>
          <a:fillRef idx="2">
            <a:schemeClr val="accent1"/>
          </a:fillRef>
          <a:effectRef idx="1">
            <a:schemeClr val="accent1"/>
          </a:effectRef>
          <a:fontRef idx="minor">
            <a:schemeClr val="dk1"/>
          </a:fontRef>
        </p:style>
      </p:pic>
      <p:sp>
        <p:nvSpPr>
          <p:cNvPr id="2" name="Title 1">
            <a:extLst>
              <a:ext uri="{FF2B5EF4-FFF2-40B4-BE49-F238E27FC236}">
                <a16:creationId xmlns:a16="http://schemas.microsoft.com/office/drawing/2014/main" xmlns="" id="{57EEA49A-DC7C-9C4F-2F9A-564E195C5628}"/>
              </a:ext>
            </a:extLst>
          </p:cNvPr>
          <p:cNvSpPr>
            <a:spLocks noGrp="1"/>
          </p:cNvSpPr>
          <p:nvPr>
            <p:ph type="title"/>
          </p:nvPr>
        </p:nvSpPr>
        <p:spPr>
          <a:xfrm>
            <a:off x="994925" y="831161"/>
            <a:ext cx="5248656" cy="724989"/>
          </a:xfrm>
        </p:spPr>
        <p:txBody>
          <a:bodyPr anchor="t"/>
          <a:lstStyle/>
          <a:p>
            <a:r>
              <a:rPr lang="el-GR" dirty="0" smtClean="0">
                <a:solidFill>
                  <a:schemeClr val="bg2">
                    <a:lumMod val="50000"/>
                  </a:schemeClr>
                </a:solidFill>
              </a:rPr>
              <a:t> </a:t>
            </a:r>
            <a:r>
              <a:rPr lang="en-US" dirty="0" smtClean="0">
                <a:solidFill>
                  <a:schemeClr val="bg2">
                    <a:lumMod val="50000"/>
                  </a:schemeClr>
                </a:solidFill>
              </a:rPr>
              <a:t>OUR SERVICES</a:t>
            </a:r>
            <a:endParaRPr lang="en-US" dirty="0">
              <a:solidFill>
                <a:schemeClr val="bg2">
                  <a:lumMod val="50000"/>
                </a:schemeClr>
              </a:solidFill>
            </a:endParaRPr>
          </a:p>
        </p:txBody>
      </p:sp>
      <p:sp>
        <p:nvSpPr>
          <p:cNvPr id="27" name="Slide Number Placeholder 26">
            <a:extLst>
              <a:ext uri="{FF2B5EF4-FFF2-40B4-BE49-F238E27FC236}">
                <a16:creationId xmlns:a16="http://schemas.microsoft.com/office/drawing/2014/main" xmlns="" id="{A4B6E0DA-DEBF-CAD7-638D-5FAC6A83CE38}"/>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14" name="Ορθογώνιο 13"/>
          <p:cNvSpPr/>
          <p:nvPr/>
        </p:nvSpPr>
        <p:spPr>
          <a:xfrm>
            <a:off x="6334298" y="2724345"/>
            <a:ext cx="5265520" cy="2579168"/>
          </a:xfrm>
          <a:prstGeom prst="rect">
            <a:avLst/>
          </a:prstGeom>
        </p:spPr>
        <p:txBody>
          <a:bodyPr wrap="square">
            <a:spAutoFit/>
          </a:bodyPr>
          <a:lstStyle/>
          <a:p>
            <a:pPr defTabSz="457200">
              <a:lnSpc>
                <a:spcPct val="120000"/>
              </a:lnSpc>
              <a:spcAft>
                <a:spcPts val="1200"/>
              </a:spcAft>
              <a:buClr>
                <a:srgbClr val="F0A22E"/>
              </a:buClr>
              <a:buSzPct val="80000"/>
            </a:pPr>
            <a:r>
              <a:rPr lang="en-US" dirty="0" smtClean="0">
                <a:solidFill>
                  <a:prstClr val="black">
                    <a:lumMod val="75000"/>
                    <a:lumOff val="25000"/>
                  </a:prstClr>
                </a:solidFill>
              </a:rPr>
              <a:t>•</a:t>
            </a:r>
            <a:r>
              <a:rPr lang="en-US" dirty="0"/>
              <a:t> Re-examination of Electrical Installation &amp; issuance of Electrical Installation PPC </a:t>
            </a:r>
            <a:r>
              <a:rPr lang="en-US" dirty="0" smtClean="0"/>
              <a:t>Certificate</a:t>
            </a:r>
            <a:r>
              <a:rPr lang="en-US" dirty="0" smtClean="0">
                <a:solidFill>
                  <a:prstClr val="black">
                    <a:lumMod val="75000"/>
                    <a:lumOff val="25000"/>
                  </a:prstClr>
                </a:solidFill>
              </a:rPr>
              <a:t> </a:t>
            </a:r>
            <a:r>
              <a:rPr lang="el-GR" dirty="0">
                <a:solidFill>
                  <a:prstClr val="black">
                    <a:lumMod val="75000"/>
                    <a:lumOff val="25000"/>
                  </a:prstClr>
                </a:solidFill>
              </a:rPr>
              <a:t>– </a:t>
            </a:r>
            <a:r>
              <a:rPr lang="en-US" sz="1400" dirty="0" smtClean="0"/>
              <a:t> </a:t>
            </a:r>
            <a:r>
              <a:rPr lang="en-US" sz="1400" dirty="0"/>
              <a:t>testing and measurements with certified instruments in accordance with current legislation</a:t>
            </a:r>
            <a:r>
              <a:rPr lang="en-US" sz="1400" dirty="0" smtClean="0"/>
              <a:t>.</a:t>
            </a:r>
            <a:endParaRPr lang="el-GR" sz="1400" dirty="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a:t>
            </a:r>
            <a:r>
              <a:rPr lang="en-US" dirty="0"/>
              <a:t> Maintenance &amp; Technical </a:t>
            </a:r>
            <a:r>
              <a:rPr lang="en-US" dirty="0" smtClean="0"/>
              <a:t>Support</a:t>
            </a:r>
            <a:r>
              <a:rPr lang="en-US" dirty="0" smtClean="0">
                <a:solidFill>
                  <a:prstClr val="black">
                    <a:lumMod val="75000"/>
                    <a:lumOff val="25000"/>
                  </a:prstClr>
                </a:solidFill>
              </a:rPr>
              <a:t> </a:t>
            </a:r>
            <a:r>
              <a:rPr lang="el-GR" dirty="0" smtClean="0">
                <a:solidFill>
                  <a:prstClr val="black">
                    <a:lumMod val="75000"/>
                    <a:lumOff val="25000"/>
                  </a:prstClr>
                </a:solidFill>
              </a:rPr>
              <a:t>– </a:t>
            </a:r>
            <a:r>
              <a:rPr lang="en-US" sz="1400" dirty="0" smtClean="0"/>
              <a:t> </a:t>
            </a:r>
            <a:r>
              <a:rPr lang="en-US" sz="1400" dirty="0"/>
              <a:t>for all projects as required</a:t>
            </a:r>
            <a:r>
              <a:rPr lang="en-US" sz="1400" dirty="0" smtClean="0"/>
              <a:t>.</a:t>
            </a:r>
            <a:endParaRPr lang="el-GR" sz="1400" dirty="0" smtClean="0">
              <a:solidFill>
                <a:prstClr val="black">
                  <a:lumMod val="75000"/>
                  <a:lumOff val="25000"/>
                </a:prstClr>
              </a:solidFill>
            </a:endParaRPr>
          </a:p>
          <a:p>
            <a:pPr defTabSz="457200">
              <a:lnSpc>
                <a:spcPct val="120000"/>
              </a:lnSpc>
              <a:spcAft>
                <a:spcPts val="1200"/>
              </a:spcAft>
              <a:buClr>
                <a:srgbClr val="F0A22E"/>
              </a:buClr>
              <a:buSzPct val="80000"/>
            </a:pPr>
            <a:r>
              <a:rPr lang="en-US" dirty="0" smtClean="0">
                <a:solidFill>
                  <a:prstClr val="black">
                    <a:lumMod val="75000"/>
                    <a:lumOff val="25000"/>
                  </a:prstClr>
                </a:solidFill>
              </a:rPr>
              <a:t>•</a:t>
            </a:r>
            <a:r>
              <a:rPr lang="en-US" dirty="0"/>
              <a:t> Electrical Equipment trade</a:t>
            </a:r>
            <a:r>
              <a:rPr lang="en-US" dirty="0" smtClean="0"/>
              <a:t>.</a:t>
            </a:r>
            <a:endParaRPr lang="el-GR" sz="1400" dirty="0"/>
          </a:p>
        </p:txBody>
      </p:sp>
      <p:pic>
        <p:nvPicPr>
          <p:cNvPr id="4" name="Θέση εικόνας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600" r="3600"/>
          <a:stretch>
            <a:fillRect/>
          </a:stretch>
        </p:blipFill>
        <p:spPr>
          <a:xfrm>
            <a:off x="1" y="3409837"/>
            <a:ext cx="4267200" cy="3448163"/>
          </a:xfrm>
        </p:spPr>
      </p:pic>
    </p:spTree>
    <p:extLst>
      <p:ext uri="{BB962C8B-B14F-4D97-AF65-F5344CB8AC3E}">
        <p14:creationId xmlns:p14="http://schemas.microsoft.com/office/powerpoint/2010/main" val="2431038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xmlns="" id="{104F5115-4987-5C8E-E191-E06A29A553D3}"/>
              </a:ext>
            </a:extLst>
          </p:cNvPr>
          <p:cNvSpPr txBox="1">
            <a:spLocks/>
          </p:cNvSpPr>
          <p:nvPr/>
        </p:nvSpPr>
        <p:spPr>
          <a:xfrm>
            <a:off x="8982859" y="3208392"/>
            <a:ext cx="1788780" cy="1692741"/>
          </a:xfrm>
          <a:prstGeom prst="ellipse">
            <a:avLst/>
          </a:prstGeom>
          <a:solidFill>
            <a:schemeClr val="accent1">
              <a:alpha val="55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6" name="Title 5">
            <a:extLst>
              <a:ext uri="{FF2B5EF4-FFF2-40B4-BE49-F238E27FC236}">
                <a16:creationId xmlns:a16="http://schemas.microsoft.com/office/drawing/2014/main" xmlns="" id="{D3B7B0AB-7E6D-621B-43E7-5825A6443DDF}"/>
              </a:ext>
            </a:extLst>
          </p:cNvPr>
          <p:cNvSpPr>
            <a:spLocks noGrp="1"/>
          </p:cNvSpPr>
          <p:nvPr>
            <p:ph type="title"/>
          </p:nvPr>
        </p:nvSpPr>
        <p:spPr>
          <a:xfrm>
            <a:off x="847383" y="1106424"/>
            <a:ext cx="6839712" cy="504662"/>
          </a:xfrm>
        </p:spPr>
        <p:txBody>
          <a:bodyPr anchor="b"/>
          <a:lstStyle/>
          <a:p>
            <a:r>
              <a:rPr lang="en-US" dirty="0" smtClean="0">
                <a:solidFill>
                  <a:schemeClr val="bg2">
                    <a:lumMod val="50000"/>
                  </a:schemeClr>
                </a:solidFill>
              </a:rPr>
              <a:t>OUR EQUIPMENT</a:t>
            </a:r>
            <a:endParaRPr lang="en-US" dirty="0">
              <a:solidFill>
                <a:schemeClr val="bg2">
                  <a:lumMod val="50000"/>
                </a:schemeClr>
              </a:solidFill>
            </a:endParaRPr>
          </a:p>
        </p:txBody>
      </p:sp>
      <p:sp>
        <p:nvSpPr>
          <p:cNvPr id="3" name="Text Placeholder 2">
            <a:extLst>
              <a:ext uri="{FF2B5EF4-FFF2-40B4-BE49-F238E27FC236}">
                <a16:creationId xmlns:a16="http://schemas.microsoft.com/office/drawing/2014/main" xmlns="" id="{0F17F915-9766-1FC8-98BD-D9AE3D5B2A55}"/>
              </a:ext>
            </a:extLst>
          </p:cNvPr>
          <p:cNvSpPr>
            <a:spLocks noGrp="1"/>
          </p:cNvSpPr>
          <p:nvPr>
            <p:ph type="body" idx="1"/>
          </p:nvPr>
        </p:nvSpPr>
        <p:spPr>
          <a:xfrm>
            <a:off x="618432" y="2587300"/>
            <a:ext cx="5411071" cy="3904940"/>
          </a:xfrm>
        </p:spPr>
        <p:txBody>
          <a:bodyPr anchor="b"/>
          <a:lstStyle/>
          <a:p>
            <a:endParaRPr lang="el-GR" dirty="0" smtClean="0">
              <a:solidFill>
                <a:schemeClr val="tx1">
                  <a:lumMod val="75000"/>
                  <a:lumOff val="25000"/>
                </a:schemeClr>
              </a:solidFill>
            </a:endParaRPr>
          </a:p>
          <a:p>
            <a:r>
              <a:rPr lang="en-US" dirty="0" smtClean="0"/>
              <a:t>Our </a:t>
            </a:r>
            <a:r>
              <a:rPr lang="en-US" dirty="0"/>
              <a:t>company has modern equipment that allows it to perform projects with precision, speed and safety</a:t>
            </a:r>
            <a:r>
              <a:rPr lang="en-US" dirty="0" smtClean="0"/>
              <a:t>.</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a:t>
            </a:r>
            <a:r>
              <a:rPr lang="en-US" dirty="0"/>
              <a:t> Electrical Equipment </a:t>
            </a:r>
            <a:r>
              <a:rPr lang="el-GR" dirty="0" smtClean="0">
                <a:solidFill>
                  <a:schemeClr val="tx1">
                    <a:lumMod val="75000"/>
                    <a:lumOff val="25000"/>
                  </a:schemeClr>
                </a:solidFill>
              </a:rPr>
              <a:t> –</a:t>
            </a:r>
            <a:r>
              <a:rPr lang="en-US" sz="1400" dirty="0" smtClean="0"/>
              <a:t> </a:t>
            </a:r>
            <a:r>
              <a:rPr lang="en-US" sz="1400" dirty="0"/>
              <a:t>​​professional installation tools, multimeters, power meters.</a:t>
            </a:r>
            <a:endParaRPr lang="el-GR" sz="1400" dirty="0" smtClean="0">
              <a:solidFill>
                <a:schemeClr val="tx1">
                  <a:lumMod val="75000"/>
                  <a:lumOff val="25000"/>
                </a:schemeClr>
              </a:solidFill>
            </a:endParaRPr>
          </a:p>
          <a:p>
            <a:r>
              <a:rPr lang="en-US" dirty="0" smtClean="0">
                <a:solidFill>
                  <a:schemeClr val="tx1">
                    <a:lumMod val="75000"/>
                    <a:lumOff val="25000"/>
                  </a:schemeClr>
                </a:solidFill>
              </a:rPr>
              <a:t>•</a:t>
            </a:r>
            <a:r>
              <a:rPr lang="en-US" dirty="0"/>
              <a:t> Mechanical </a:t>
            </a:r>
            <a:r>
              <a:rPr lang="en-US" dirty="0" smtClean="0"/>
              <a:t>Equipment</a:t>
            </a:r>
            <a:r>
              <a:rPr lang="el-GR" dirty="0" smtClean="0">
                <a:solidFill>
                  <a:schemeClr val="tx1">
                    <a:lumMod val="75000"/>
                    <a:lumOff val="25000"/>
                  </a:schemeClr>
                </a:solidFill>
              </a:rPr>
              <a:t> – </a:t>
            </a:r>
            <a:r>
              <a:rPr lang="en-US" sz="1400" dirty="0" smtClean="0"/>
              <a:t>​​</a:t>
            </a:r>
            <a:r>
              <a:rPr lang="en-US" sz="1400" dirty="0"/>
              <a:t>rechargeable tools, cutting tools, generator</a:t>
            </a:r>
            <a:r>
              <a:rPr lang="en-US" sz="1400" dirty="0" smtClean="0"/>
              <a:t>.</a:t>
            </a:r>
            <a:endParaRPr lang="el-GR" sz="1400" dirty="0" smtClean="0">
              <a:solidFill>
                <a:schemeClr val="tx1">
                  <a:lumMod val="75000"/>
                  <a:lumOff val="25000"/>
                </a:schemeClr>
              </a:solidFill>
            </a:endParaRPr>
          </a:p>
          <a:p>
            <a:pPr lvl="0">
              <a:buClr>
                <a:srgbClr val="F0A22E"/>
              </a:buClr>
            </a:pPr>
            <a:r>
              <a:rPr lang="en-US" dirty="0" smtClean="0">
                <a:solidFill>
                  <a:prstClr val="black">
                    <a:lumMod val="75000"/>
                    <a:lumOff val="25000"/>
                  </a:prstClr>
                </a:solidFill>
              </a:rPr>
              <a:t>•</a:t>
            </a:r>
            <a:r>
              <a:rPr lang="en-US" dirty="0"/>
              <a:t> Commercial </a:t>
            </a:r>
            <a:r>
              <a:rPr lang="en-US" dirty="0" smtClean="0"/>
              <a:t>Vehicles</a:t>
            </a:r>
            <a:r>
              <a:rPr lang="el-GR" dirty="0" smtClean="0">
                <a:solidFill>
                  <a:prstClr val="black">
                    <a:lumMod val="75000"/>
                    <a:lumOff val="25000"/>
                  </a:prstClr>
                </a:solidFill>
              </a:rPr>
              <a:t> </a:t>
            </a:r>
            <a:r>
              <a:rPr lang="el-GR" dirty="0">
                <a:solidFill>
                  <a:prstClr val="black">
                    <a:lumMod val="75000"/>
                    <a:lumOff val="25000"/>
                  </a:prstClr>
                </a:solidFill>
              </a:rPr>
              <a:t>– </a:t>
            </a:r>
            <a:r>
              <a:rPr lang="en-US" sz="1400" dirty="0" smtClean="0"/>
              <a:t>for </a:t>
            </a:r>
            <a:r>
              <a:rPr lang="en-US" sz="1400" dirty="0"/>
              <a:t>transporting equipment and personnel.</a:t>
            </a:r>
            <a:endParaRPr lang="el-GR" sz="1400" dirty="0" smtClean="0">
              <a:solidFill>
                <a:prstClr val="black">
                  <a:lumMod val="75000"/>
                  <a:lumOff val="25000"/>
                </a:prstClr>
              </a:solidFill>
            </a:endParaRPr>
          </a:p>
          <a:p>
            <a:pPr lvl="0">
              <a:buClr>
                <a:srgbClr val="F0A22E"/>
              </a:buClr>
            </a:pPr>
            <a:r>
              <a:rPr lang="en-US" dirty="0" smtClean="0">
                <a:solidFill>
                  <a:prstClr val="black">
                    <a:lumMod val="75000"/>
                    <a:lumOff val="25000"/>
                  </a:prstClr>
                </a:solidFill>
              </a:rPr>
              <a:t>•</a:t>
            </a:r>
            <a:r>
              <a:rPr lang="en-US" dirty="0"/>
              <a:t> Specialized </a:t>
            </a:r>
            <a:r>
              <a:rPr lang="en-US" dirty="0" smtClean="0"/>
              <a:t>tools</a:t>
            </a:r>
            <a:r>
              <a:rPr lang="el-GR" dirty="0" smtClean="0">
                <a:solidFill>
                  <a:prstClr val="black">
                    <a:lumMod val="75000"/>
                    <a:lumOff val="25000"/>
                  </a:prstClr>
                </a:solidFill>
              </a:rPr>
              <a:t> </a:t>
            </a:r>
            <a:r>
              <a:rPr lang="el-GR" dirty="0">
                <a:solidFill>
                  <a:prstClr val="black">
                    <a:lumMod val="75000"/>
                    <a:lumOff val="25000"/>
                  </a:prstClr>
                </a:solidFill>
              </a:rPr>
              <a:t>– </a:t>
            </a:r>
            <a:r>
              <a:rPr lang="en-US" sz="1400" dirty="0" smtClean="0"/>
              <a:t>measuring </a:t>
            </a:r>
            <a:r>
              <a:rPr lang="en-US" sz="1400" dirty="0"/>
              <a:t>and marking instruments for electrical installations</a:t>
            </a:r>
            <a:r>
              <a:rPr lang="en-US" sz="1400" dirty="0" smtClean="0"/>
              <a:t>.</a:t>
            </a:r>
            <a:endParaRPr lang="el-GR" dirty="0">
              <a:solidFill>
                <a:schemeClr val="tx1">
                  <a:lumMod val="75000"/>
                  <a:lumOff val="25000"/>
                </a:schemeClr>
              </a:solidFill>
            </a:endParaRPr>
          </a:p>
        </p:txBody>
      </p:sp>
      <p:sp>
        <p:nvSpPr>
          <p:cNvPr id="16" name="Slide Number Placeholder 15">
            <a:extLst>
              <a:ext uri="{FF2B5EF4-FFF2-40B4-BE49-F238E27FC236}">
                <a16:creationId xmlns:a16="http://schemas.microsoft.com/office/drawing/2014/main" xmlns="" id="{CCB2D080-C33E-7ABA-4BFC-D6F8F922FF10}"/>
              </a:ext>
            </a:extLst>
          </p:cNvPr>
          <p:cNvSpPr>
            <a:spLocks noGrp="1"/>
          </p:cNvSpPr>
          <p:nvPr>
            <p:ph type="sldNum" sz="quarter" idx="11"/>
          </p:nvPr>
        </p:nvSpPr>
        <p:spPr/>
        <p:txBody>
          <a:bodyPr/>
          <a:lstStyle/>
          <a:p>
            <a:fld id="{09A01C0A-2BB6-49E7-91A3-DCB9F9F59583}" type="slidenum">
              <a:rPr lang="en-US" smtClean="0">
                <a:solidFill>
                  <a:prstClr val="white"/>
                </a:solidFill>
              </a:rPr>
              <a:pPr/>
              <a:t>8</a:t>
            </a:fld>
            <a:endParaRPr lang="en-US" dirty="0">
              <a:solidFill>
                <a:prstClr val="white"/>
              </a:solidFill>
            </a:endParaRPr>
          </a:p>
        </p:txBody>
      </p:sp>
      <p:sp>
        <p:nvSpPr>
          <p:cNvPr id="4" name="Text Placeholder 10">
            <a:extLst>
              <a:ext uri="{FF2B5EF4-FFF2-40B4-BE49-F238E27FC236}">
                <a16:creationId xmlns:a16="http://schemas.microsoft.com/office/drawing/2014/main" xmlns="" id="{104F5115-4987-5C8E-E191-E06A29A553D3}"/>
              </a:ext>
            </a:extLst>
          </p:cNvPr>
          <p:cNvSpPr txBox="1">
            <a:spLocks/>
          </p:cNvSpPr>
          <p:nvPr/>
        </p:nvSpPr>
        <p:spPr>
          <a:xfrm>
            <a:off x="6979782" y="4054763"/>
            <a:ext cx="1788780" cy="1692741"/>
          </a:xfrm>
          <a:prstGeom prst="ellipse">
            <a:avLst/>
          </a:prstGeom>
          <a:solidFill>
            <a:schemeClr val="accent1">
              <a:alpha val="55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pic>
        <p:nvPicPr>
          <p:cNvPr id="5" name="Θέση εικόνας 4"/>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6112" r="26112"/>
          <a:stretch>
            <a:fillRect/>
          </a:stretch>
        </p:blipFill>
        <p:spPr>
          <a:xfrm>
            <a:off x="7874172" y="3116795"/>
            <a:ext cx="2155767" cy="2906771"/>
          </a:xfrm>
          <a:effectLst>
            <a:outerShdw blurRad="40000" dist="23000" dir="5400000" rotWithShape="0">
              <a:srgbClr val="000000">
                <a:alpha val="35000"/>
              </a:srgbClr>
            </a:outerShdw>
            <a:softEdge rad="127000"/>
          </a:effectLst>
        </p:spPr>
        <p:style>
          <a:lnRef idx="1">
            <a:schemeClr val="accent1"/>
          </a:lnRef>
          <a:fillRef idx="3">
            <a:schemeClr val="accent1"/>
          </a:fillRef>
          <a:effectRef idx="2">
            <a:schemeClr val="accent1"/>
          </a:effectRef>
          <a:fontRef idx="minor">
            <a:schemeClr val="lt1"/>
          </a:fontRef>
        </p:style>
      </p:pic>
      <p:pic>
        <p:nvPicPr>
          <p:cNvPr id="7" name="Εικόνα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258" y="4931346"/>
            <a:ext cx="2093720" cy="1708372"/>
          </a:xfrm>
          <a:prstGeom prst="rect">
            <a:avLst/>
          </a:prstGeom>
          <a:effectLst>
            <a:outerShdw blurRad="40000" dist="20000" dir="5400000" rotWithShape="0">
              <a:srgbClr val="000000">
                <a:alpha val="38000"/>
              </a:srgbClr>
            </a:outerShdw>
            <a:softEdge rad="317500"/>
          </a:effectLst>
        </p:spPr>
        <p:style>
          <a:lnRef idx="1">
            <a:schemeClr val="accent1"/>
          </a:lnRef>
          <a:fillRef idx="2">
            <a:schemeClr val="accent1"/>
          </a:fillRef>
          <a:effectRef idx="1">
            <a:schemeClr val="accent1"/>
          </a:effectRef>
          <a:fontRef idx="minor">
            <a:schemeClr val="dk1"/>
          </a:fontRef>
        </p:style>
      </p:pic>
      <p:pic>
        <p:nvPicPr>
          <p:cNvPr id="11" name="Εικόνα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349" y="2234246"/>
            <a:ext cx="2207410" cy="1820517"/>
          </a:xfrm>
          <a:prstGeom prst="rect">
            <a:avLst/>
          </a:prstGeom>
          <a:effectLst>
            <a:outerShdw blurRad="40000" dist="23000" dir="5400000" rotWithShape="0">
              <a:srgbClr val="000000">
                <a:alpha val="35000"/>
              </a:srgbClr>
            </a:outerShdw>
            <a:softEdge rad="317500"/>
          </a:effectLst>
        </p:spPr>
        <p:style>
          <a:lnRef idx="1">
            <a:schemeClr val="accent1"/>
          </a:lnRef>
          <a:fillRef idx="3">
            <a:schemeClr val="accent1"/>
          </a:fillRef>
          <a:effectRef idx="2">
            <a:schemeClr val="accent1"/>
          </a:effectRef>
          <a:fontRef idx="minor">
            <a:schemeClr val="lt1"/>
          </a:fontRef>
        </p:style>
      </p:pic>
    </p:spTree>
    <p:extLst>
      <p:ext uri="{BB962C8B-B14F-4D97-AF65-F5344CB8AC3E}">
        <p14:creationId xmlns:p14="http://schemas.microsoft.com/office/powerpoint/2010/main" val="4845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2">
            <a:extLst>
              <a:ext uri="{FF2B5EF4-FFF2-40B4-BE49-F238E27FC236}">
                <a16:creationId xmlns:a16="http://schemas.microsoft.com/office/drawing/2014/main" xmlns="" id="{45A16232-26A5-5976-4EB0-BDA2944D376A}"/>
              </a:ext>
              <a:ext uri="{C183D7F6-B498-43B3-948B-1728B52AA6E4}">
                <adec:decorative xmlns:adec="http://schemas.microsoft.com/office/drawing/2017/decorative" xmlns="" val="1"/>
              </a:ext>
            </a:extLst>
          </p:cNvPr>
          <p:cNvSpPr/>
          <p:nvPr/>
        </p:nvSpPr>
        <p:spPr>
          <a:xfrm rot="5400000">
            <a:off x="4156723" y="3105640"/>
            <a:ext cx="516246" cy="698848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0A22E"/>
              </a:solidFill>
            </a:endParaRPr>
          </a:p>
        </p:txBody>
      </p:sp>
      <p:sp>
        <p:nvSpPr>
          <p:cNvPr id="7" name="Text Placeholder 10">
            <a:extLst>
              <a:ext uri="{FF2B5EF4-FFF2-40B4-BE49-F238E27FC236}">
                <a16:creationId xmlns:a16="http://schemas.microsoft.com/office/drawing/2014/main" xmlns="" id="{104F5115-4987-5C8E-E191-E06A29A553D3}"/>
              </a:ext>
            </a:extLst>
          </p:cNvPr>
          <p:cNvSpPr txBox="1">
            <a:spLocks/>
          </p:cNvSpPr>
          <p:nvPr/>
        </p:nvSpPr>
        <p:spPr>
          <a:xfrm>
            <a:off x="9079345" y="4257964"/>
            <a:ext cx="2752998" cy="2600036"/>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0A22E">
                    <a:alpha val="0"/>
                  </a:srgbClr>
                </a:solidFill>
              </a:rPr>
              <a:t>Click to edit Master text styles</a:t>
            </a:r>
          </a:p>
        </p:txBody>
      </p:sp>
      <p:sp>
        <p:nvSpPr>
          <p:cNvPr id="2" name="Τίτλος 1"/>
          <p:cNvSpPr>
            <a:spLocks noGrp="1"/>
          </p:cNvSpPr>
          <p:nvPr>
            <p:ph type="title"/>
          </p:nvPr>
        </p:nvSpPr>
        <p:spPr>
          <a:xfrm>
            <a:off x="847383" y="1106424"/>
            <a:ext cx="6839712" cy="800753"/>
          </a:xfrm>
        </p:spPr>
        <p:txBody>
          <a:bodyPr/>
          <a:lstStyle/>
          <a:p>
            <a:r>
              <a:rPr lang="en-US" dirty="0" smtClean="0">
                <a:solidFill>
                  <a:schemeClr val="bg2">
                    <a:lumMod val="50000"/>
                  </a:schemeClr>
                </a:solidFill>
              </a:rPr>
              <a:t>HUMAN RESOURCES</a:t>
            </a:r>
            <a:endParaRPr lang="el-GR" dirty="0"/>
          </a:p>
        </p:txBody>
      </p:sp>
      <p:sp>
        <p:nvSpPr>
          <p:cNvPr id="3" name="Θέση κειμένου 2"/>
          <p:cNvSpPr>
            <a:spLocks noGrp="1"/>
          </p:cNvSpPr>
          <p:nvPr>
            <p:ph type="body" idx="1"/>
          </p:nvPr>
        </p:nvSpPr>
        <p:spPr>
          <a:xfrm>
            <a:off x="850393" y="2733964"/>
            <a:ext cx="4118772" cy="3251200"/>
          </a:xfrm>
        </p:spPr>
        <p:txBody>
          <a:bodyPr/>
          <a:lstStyle/>
          <a:p>
            <a:pPr algn="just"/>
            <a:r>
              <a:rPr lang="en-US" dirty="0" smtClean="0"/>
              <a:t>Our </a:t>
            </a:r>
            <a:r>
              <a:rPr lang="en-US" dirty="0"/>
              <a:t>human resources work with consistency and responsibility. Our people are continuously trained on issues related to new technologies, as well as safety, risk factors, and ways to prevent workplace </a:t>
            </a:r>
            <a:r>
              <a:rPr lang="en-US" dirty="0" smtClean="0"/>
              <a:t>accidents.</a:t>
            </a:r>
            <a:endParaRPr lang="en-US" dirty="0">
              <a:solidFill>
                <a:schemeClr val="tx1">
                  <a:lumMod val="65000"/>
                  <a:lumOff val="35000"/>
                </a:schemeClr>
              </a:solidFill>
            </a:endParaRPr>
          </a:p>
          <a:p>
            <a:endParaRPr lang="el-GR" dirty="0"/>
          </a:p>
        </p:txBody>
      </p:sp>
      <p:pic>
        <p:nvPicPr>
          <p:cNvPr id="6" name="Θέση εικόνας 5"/>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5972215" y="2560319"/>
            <a:ext cx="4550042" cy="2997663"/>
          </a:xfrm>
          <a:effectLst>
            <a:reflection blurRad="6350" stA="52000" endA="300" endPos="35000" dir="5400000" sy="-100000" algn="bl" rotWithShape="0"/>
          </a:effectLst>
          <a:scene3d>
            <a:camera prst="obliqueBottomRight"/>
            <a:lightRig rig="threePt" dir="t"/>
          </a:scene3d>
        </p:spPr>
      </p:pic>
      <p:sp>
        <p:nvSpPr>
          <p:cNvPr id="5" name="Θέση αριθμού διαφάνειας 4"/>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30581938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2" id="{58ACA827-3819-46BF-9F1B-29C93E1280DF}" vid="{26F0C15B-5100-493D-AFA2-F4BC41373295}"/>
    </a:ext>
  </a:extLst>
</a:theme>
</file>

<file path=ppt/theme/theme2.xml><?xml version="1.0" encoding="utf-8"?>
<a:theme xmlns:a="http://schemas.openxmlformats.org/drawingml/2006/main" name="Αίθουσα συσκέψεων &quot;Ιόν&quot;">
  <a:themeElements>
    <a:clrScheme name="Πορτοκαλί κίτρινο">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Αίθουσα συσκέψεων &quot;Ιόν&quot;">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2.xml><?xml version="1.0" encoding="utf-8"?>
<ds:datastoreItem xmlns:ds="http://schemas.openxmlformats.org/officeDocument/2006/customXml" ds:itemID="{4CD1C4F3-182B-4FFD-86F3-85933C0520B9}">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schemas.microsoft.com/office/2006/metadata/properties"/>
    <ds:schemaRef ds:uri="http://purl.org/dc/elements/1.1/"/>
    <ds:schemaRef ds:uri="http://schemas.microsoft.com/sharepoint/v3"/>
    <ds:schemaRef ds:uri="230e9df3-be65-4c73-a93b-d1236ebd677e"/>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45536</TotalTime>
  <Words>1512</Words>
  <Application>Microsoft Office PowerPoint</Application>
  <PresentationFormat>Ευρεία οθόνη</PresentationFormat>
  <Paragraphs>190</Paragraphs>
  <Slides>20</Slides>
  <Notes>2</Notes>
  <HiddenSlides>0</HiddenSlides>
  <MMClips>0</MMClips>
  <ScaleCrop>false</ScaleCrop>
  <HeadingPairs>
    <vt:vector size="6" baseType="variant">
      <vt:variant>
        <vt:lpstr>Γραμματοσειρές που χρησιμοποιούνται</vt:lpstr>
      </vt:variant>
      <vt:variant>
        <vt:i4>12</vt:i4>
      </vt:variant>
      <vt:variant>
        <vt:lpstr>Θέμα</vt:lpstr>
      </vt:variant>
      <vt:variant>
        <vt:i4>2</vt:i4>
      </vt:variant>
      <vt:variant>
        <vt:lpstr>Τίτλοι διαφανειών</vt:lpstr>
      </vt:variant>
      <vt:variant>
        <vt:i4>20</vt:i4>
      </vt:variant>
    </vt:vector>
  </HeadingPairs>
  <TitlesOfParts>
    <vt:vector size="34" baseType="lpstr">
      <vt:lpstr>Arial Unicode MS</vt:lpstr>
      <vt:lpstr>Arial</vt:lpstr>
      <vt:lpstr>Arial Black</vt:lpstr>
      <vt:lpstr>Avenir Next LT Pro</vt:lpstr>
      <vt:lpstr>Avenir Next LT Pro Light</vt:lpstr>
      <vt:lpstr>Calibri</vt:lpstr>
      <vt:lpstr>Century Gothic</vt:lpstr>
      <vt:lpstr>Guttman Logo1</vt:lpstr>
      <vt:lpstr>Times New Roman</vt:lpstr>
      <vt:lpstr>Webdings</vt:lpstr>
      <vt:lpstr>Wingdings</vt:lpstr>
      <vt:lpstr>Wingdings 3</vt:lpstr>
      <vt:lpstr>Custom</vt:lpstr>
      <vt:lpstr>Αίθουσα συσκέψεων "Ιόν"</vt:lpstr>
      <vt:lpstr>G.TSIRONIS &amp; Co L.P. TECHNICAL  COMPANY OF  ELECTRICAL PROGECTS </vt:lpstr>
      <vt:lpstr>WHO WE ARE</vt:lpstr>
      <vt:lpstr>OUR PURPOSE </vt:lpstr>
      <vt:lpstr>OUR VALUES</vt:lpstr>
      <vt:lpstr>OUR SERVICES </vt:lpstr>
      <vt:lpstr>OUR SERVICES </vt:lpstr>
      <vt:lpstr> OUR SERVICES</vt:lpstr>
      <vt:lpstr>OUR EQUIPMENT</vt:lpstr>
      <vt:lpstr>HUMAN RESOURCES</vt:lpstr>
      <vt:lpstr>OUR PROJECTS</vt:lpstr>
      <vt:lpstr>OUR PROJECTS</vt:lpstr>
      <vt:lpstr>OUR PROJECTS</vt:lpstr>
      <vt:lpstr>OUR PROJECTS</vt:lpstr>
      <vt:lpstr>OUR PROJECTS</vt:lpstr>
      <vt:lpstr>OUR PROJECTS</vt:lpstr>
      <vt:lpstr>OUR PROJECTS</vt:lpstr>
      <vt:lpstr>OUR PROJECTS</vt:lpstr>
      <vt:lpstr>OUR PROJECTS</vt:lpstr>
      <vt:lpstr>COOPERATION ADVANTAGES</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Pitch deck</dc:title>
  <dc:creator>User</dc:creator>
  <cp:lastModifiedBy>User</cp:lastModifiedBy>
  <cp:revision>241</cp:revision>
  <dcterms:created xsi:type="dcterms:W3CDTF">2022-06-22T01:27:02Z</dcterms:created>
  <dcterms:modified xsi:type="dcterms:W3CDTF">2025-03-01T18:36:48Z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